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99" r:id="rId23"/>
    <p:sldId id="277" r:id="rId24"/>
    <p:sldId id="278" r:id="rId25"/>
    <p:sldId id="279" r:id="rId26"/>
    <p:sldId id="280" r:id="rId27"/>
    <p:sldId id="281" r:id="rId28"/>
    <p:sldId id="282" r:id="rId29"/>
    <p:sldId id="283" r:id="rId30"/>
    <p:sldId id="284" r:id="rId31"/>
    <p:sldId id="286" r:id="rId32"/>
    <p:sldId id="285"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824"/>
    <p:restoredTop sz="80544"/>
  </p:normalViewPr>
  <p:slideViewPr>
    <p:cSldViewPr snapToGrid="0" snapToObjects="1">
      <p:cViewPr varScale="1">
        <p:scale>
          <a:sx n="80" d="100"/>
          <a:sy n="80" d="100"/>
        </p:scale>
        <p:origin x="224"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4/25/23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invorma.com/15-varieties-of-melons-with-pictur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http://invorma.com/15-varieties-of-melons-with-pictures/</a:t>
            </a: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a:t>
            </a:fld>
            <a:endParaRPr lang="en-US"/>
          </a:p>
        </p:txBody>
      </p:sp>
    </p:spTree>
    <p:extLst>
      <p:ext uri="{BB962C8B-B14F-4D97-AF65-F5344CB8AC3E}">
        <p14:creationId xmlns:p14="http://schemas.microsoft.com/office/powerpoint/2010/main" val="1555188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4/25/23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4/25/23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4/25/23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4/25/23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4/25/23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4/25/23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link.springer.com/content/pdf/10.1007%2F978-3-540-85920-8_35.pdf"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 Id="rId9" Type="http://schemas.openxmlformats.org/officeDocument/2006/relationships/image" Target="../media/image9.tiff"/></Relationships>
</file>

<file path=ppt/slides/_rels/slide8.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1.tiff"/><Relationship Id="rId7" Type="http://schemas.openxmlformats.org/officeDocument/2006/relationships/image" Target="../media/image15.tiff"/><Relationship Id="rId12" Type="http://schemas.openxmlformats.org/officeDocument/2006/relationships/image" Target="../media/image20.tiff"/><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14.tiff"/><Relationship Id="rId11" Type="http://schemas.openxmlformats.org/officeDocument/2006/relationships/image" Target="../media/image19.tiff"/><Relationship Id="rId5" Type="http://schemas.openxmlformats.org/officeDocument/2006/relationships/image" Target="../media/image13.tiff"/><Relationship Id="rId10" Type="http://schemas.openxmlformats.org/officeDocument/2006/relationships/image" Target="../media/image18.tiff"/><Relationship Id="rId4" Type="http://schemas.openxmlformats.org/officeDocument/2006/relationships/image" Target="../media/image12.tiff"/><Relationship Id="rId9" Type="http://schemas.openxmlformats.org/officeDocument/2006/relationships/image" Target="../media/image1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11"/>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894434"/>
          </a:xfrm>
        </p:spPr>
        <p:txBody>
          <a:bodyPr>
            <a:normAutofit fontScale="90000"/>
          </a:bodyPr>
          <a:lstStyle/>
          <a:p>
            <a:r>
              <a:rPr lang="en-US" dirty="0"/>
              <a:t>Introduction to AI, Spring 2023</a:t>
            </a:r>
            <a:br>
              <a:rPr lang="en-US" dirty="0"/>
            </a:br>
            <a:br>
              <a:rPr lang="en-US" dirty="0"/>
            </a:br>
            <a:r>
              <a:rPr lang="en-US" dirty="0"/>
              <a:t>Lazy Learning</a:t>
            </a:r>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Fruit Data Set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Here is the data the judges provided us with:</a:t>
            </a:r>
          </a:p>
        </p:txBody>
      </p:sp>
      <p:graphicFrame>
        <p:nvGraphicFramePr>
          <p:cNvPr id="4" name="Table 3">
            <a:extLst>
              <a:ext uri="{FF2B5EF4-FFF2-40B4-BE49-F238E27FC236}">
                <a16:creationId xmlns:a16="http://schemas.microsoft.com/office/drawing/2014/main" id="{0F4ADDC7-79EC-A149-9CF6-316245665CF6}"/>
              </a:ext>
            </a:extLst>
          </p:cNvPr>
          <p:cNvGraphicFramePr>
            <a:graphicFrameLocks noGrp="1"/>
          </p:cNvGraphicFramePr>
          <p:nvPr>
            <p:extLst>
              <p:ext uri="{D42A27DB-BD31-4B8C-83A1-F6EECF244321}">
                <p14:modId xmlns:p14="http://schemas.microsoft.com/office/powerpoint/2010/main" val="2820166482"/>
              </p:ext>
            </p:extLst>
          </p:nvPr>
        </p:nvGraphicFramePr>
        <p:xfrm>
          <a:off x="3073102" y="2682825"/>
          <a:ext cx="6045796" cy="3657600"/>
        </p:xfrm>
        <a:graphic>
          <a:graphicData uri="http://schemas.openxmlformats.org/drawingml/2006/table">
            <a:tbl>
              <a:tblPr firstRow="1" bandRow="1">
                <a:tableStyleId>{5C22544A-7EE6-4342-B048-85BDC9FD1C3A}</a:tableStyleId>
              </a:tblPr>
              <a:tblGrid>
                <a:gridCol w="2057339">
                  <a:extLst>
                    <a:ext uri="{9D8B030D-6E8A-4147-A177-3AD203B41FA5}">
                      <a16:colId xmlns:a16="http://schemas.microsoft.com/office/drawing/2014/main" val="20000"/>
                    </a:ext>
                  </a:extLst>
                </a:gridCol>
                <a:gridCol w="1092975">
                  <a:extLst>
                    <a:ext uri="{9D8B030D-6E8A-4147-A177-3AD203B41FA5}">
                      <a16:colId xmlns:a16="http://schemas.microsoft.com/office/drawing/2014/main" val="20001"/>
                    </a:ext>
                  </a:extLst>
                </a:gridCol>
                <a:gridCol w="1015661">
                  <a:extLst>
                    <a:ext uri="{9D8B030D-6E8A-4147-A177-3AD203B41FA5}">
                      <a16:colId xmlns:a16="http://schemas.microsoft.com/office/drawing/2014/main" val="20002"/>
                    </a:ext>
                  </a:extLst>
                </a:gridCol>
                <a:gridCol w="1879821">
                  <a:extLst>
                    <a:ext uri="{9D8B030D-6E8A-4147-A177-3AD203B41FA5}">
                      <a16:colId xmlns:a16="http://schemas.microsoft.com/office/drawing/2014/main" val="20003"/>
                    </a:ext>
                  </a:extLst>
                </a:gridCol>
              </a:tblGrid>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Fruit</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Type</a:t>
                      </a:r>
                    </a:p>
                  </a:txBody>
                  <a:tcPr/>
                </a:tc>
                <a:extLst>
                  <a:ext uri="{0D108BD9-81ED-4DB2-BD59-A6C34878D82A}">
                    <a16:rowId xmlns:a16="http://schemas.microsoft.com/office/drawing/2014/main" val="10000"/>
                  </a:ext>
                </a:extLst>
              </a:tr>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Lemon</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1</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5</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Citrus</a:t>
                      </a:r>
                    </a:p>
                  </a:txBody>
                  <a:tcPr/>
                </a:tc>
                <a:extLst>
                  <a:ext uri="{0D108BD9-81ED-4DB2-BD59-A6C34878D82A}">
                    <a16:rowId xmlns:a16="http://schemas.microsoft.com/office/drawing/2014/main" val="10001"/>
                  </a:ext>
                </a:extLst>
              </a:tr>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Lime</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1</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6</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Citrus</a:t>
                      </a:r>
                    </a:p>
                  </a:txBody>
                  <a:tcPr/>
                </a:tc>
                <a:extLst>
                  <a:ext uri="{0D108BD9-81ED-4DB2-BD59-A6C34878D82A}">
                    <a16:rowId xmlns:a16="http://schemas.microsoft.com/office/drawing/2014/main" val="10002"/>
                  </a:ext>
                </a:extLst>
              </a:tr>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Grapefruit</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2</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5</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Citrus</a:t>
                      </a:r>
                    </a:p>
                  </a:txBody>
                  <a:tcPr/>
                </a:tc>
                <a:extLst>
                  <a:ext uri="{0D108BD9-81ED-4DB2-BD59-A6C34878D82A}">
                    <a16:rowId xmlns:a16="http://schemas.microsoft.com/office/drawing/2014/main" val="10003"/>
                  </a:ext>
                </a:extLst>
              </a:tr>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Cantaloupe</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4</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2</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Melon</a:t>
                      </a:r>
                    </a:p>
                  </a:txBody>
                  <a:tcPr/>
                </a:tc>
                <a:extLst>
                  <a:ext uri="{0D108BD9-81ED-4DB2-BD59-A6C34878D82A}">
                    <a16:rowId xmlns:a16="http://schemas.microsoft.com/office/drawing/2014/main" val="10004"/>
                  </a:ext>
                </a:extLst>
              </a:tr>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Orange</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4</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3</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Citrus</a:t>
                      </a:r>
                    </a:p>
                  </a:txBody>
                  <a:tcPr/>
                </a:tc>
                <a:extLst>
                  <a:ext uri="{0D108BD9-81ED-4DB2-BD59-A6C34878D82A}">
                    <a16:rowId xmlns:a16="http://schemas.microsoft.com/office/drawing/2014/main" val="10005"/>
                  </a:ext>
                </a:extLst>
              </a:tr>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Honeydew</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5</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1</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Melon</a:t>
                      </a:r>
                    </a:p>
                  </a:txBody>
                  <a:tcPr/>
                </a:tc>
                <a:extLst>
                  <a:ext uri="{0D108BD9-81ED-4DB2-BD59-A6C34878D82A}">
                    <a16:rowId xmlns:a16="http://schemas.microsoft.com/office/drawing/2014/main" val="10006"/>
                  </a:ext>
                </a:extLst>
              </a:tr>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Watermelon</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6</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1</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Melon</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16681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Fruit Data Set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And when we are working with two numeric attributes like this, we can plot them on a graph!</a:t>
            </a:r>
          </a:p>
        </p:txBody>
      </p:sp>
      <p:graphicFrame>
        <p:nvGraphicFramePr>
          <p:cNvPr id="5" name="Table 4">
            <a:extLst>
              <a:ext uri="{FF2B5EF4-FFF2-40B4-BE49-F238E27FC236}">
                <a16:creationId xmlns:a16="http://schemas.microsoft.com/office/drawing/2014/main" id="{1588F659-E990-5D4F-A8E9-D5C4A89FC63E}"/>
              </a:ext>
            </a:extLst>
          </p:cNvPr>
          <p:cNvGraphicFramePr>
            <a:graphicFrameLocks noGrp="1"/>
          </p:cNvGraphicFramePr>
          <p:nvPr>
            <p:extLst>
              <p:ext uri="{D42A27DB-BD31-4B8C-83A1-F6EECF244321}">
                <p14:modId xmlns:p14="http://schemas.microsoft.com/office/powerpoint/2010/main" val="1128587498"/>
              </p:ext>
            </p:extLst>
          </p:nvPr>
        </p:nvGraphicFramePr>
        <p:xfrm>
          <a:off x="7578255" y="2772912"/>
          <a:ext cx="4090174" cy="3657600"/>
        </p:xfrm>
        <a:graphic>
          <a:graphicData uri="http://schemas.openxmlformats.org/drawingml/2006/table">
            <a:tbl>
              <a:tblPr firstRow="1" bandRow="1">
                <a:tableStyleId>{5C22544A-7EE6-4342-B048-85BDC9FD1C3A}</a:tableStyleId>
              </a:tblPr>
              <a:tblGrid>
                <a:gridCol w="1939765">
                  <a:extLst>
                    <a:ext uri="{9D8B030D-6E8A-4147-A177-3AD203B41FA5}">
                      <a16:colId xmlns:a16="http://schemas.microsoft.com/office/drawing/2014/main" val="20000"/>
                    </a:ext>
                  </a:extLst>
                </a:gridCol>
                <a:gridCol w="1093694">
                  <a:extLst>
                    <a:ext uri="{9D8B030D-6E8A-4147-A177-3AD203B41FA5}">
                      <a16:colId xmlns:a16="http://schemas.microsoft.com/office/drawing/2014/main" val="20001"/>
                    </a:ext>
                  </a:extLst>
                </a:gridCol>
                <a:gridCol w="1056715">
                  <a:extLst>
                    <a:ext uri="{9D8B030D-6E8A-4147-A177-3AD203B41FA5}">
                      <a16:colId xmlns:a16="http://schemas.microsoft.com/office/drawing/2014/main" val="20002"/>
                    </a:ext>
                  </a:extLst>
                </a:gridCol>
              </a:tblGrid>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Fruit</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a:txBody>
                  <a:tcPr/>
                </a:tc>
                <a:extLst>
                  <a:ext uri="{0D108BD9-81ED-4DB2-BD59-A6C34878D82A}">
                    <a16:rowId xmlns:a16="http://schemas.microsoft.com/office/drawing/2014/main" val="10000"/>
                  </a:ext>
                </a:extLst>
              </a:tr>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Lemon</a:t>
                      </a:r>
                    </a:p>
                  </a:txBody>
                  <a:tcPr>
                    <a:solidFill>
                      <a:srgbClr val="00B050"/>
                    </a:solidFill>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1</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5</a:t>
                      </a:r>
                    </a:p>
                  </a:txBody>
                  <a:tcPr/>
                </a:tc>
                <a:extLst>
                  <a:ext uri="{0D108BD9-81ED-4DB2-BD59-A6C34878D82A}">
                    <a16:rowId xmlns:a16="http://schemas.microsoft.com/office/drawing/2014/main" val="10001"/>
                  </a:ext>
                </a:extLst>
              </a:tr>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Lime</a:t>
                      </a:r>
                    </a:p>
                  </a:txBody>
                  <a:tcPr>
                    <a:solidFill>
                      <a:srgbClr val="00B050"/>
                    </a:solidFill>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1</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6</a:t>
                      </a:r>
                    </a:p>
                  </a:txBody>
                  <a:tcPr/>
                </a:tc>
                <a:extLst>
                  <a:ext uri="{0D108BD9-81ED-4DB2-BD59-A6C34878D82A}">
                    <a16:rowId xmlns:a16="http://schemas.microsoft.com/office/drawing/2014/main" val="10002"/>
                  </a:ext>
                </a:extLst>
              </a:tr>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Grapefruit</a:t>
                      </a:r>
                    </a:p>
                  </a:txBody>
                  <a:tcPr>
                    <a:solidFill>
                      <a:srgbClr val="00B050"/>
                    </a:solidFill>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2</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5</a:t>
                      </a:r>
                    </a:p>
                  </a:txBody>
                  <a:tcPr/>
                </a:tc>
                <a:extLst>
                  <a:ext uri="{0D108BD9-81ED-4DB2-BD59-A6C34878D82A}">
                    <a16:rowId xmlns:a16="http://schemas.microsoft.com/office/drawing/2014/main" val="10003"/>
                  </a:ext>
                </a:extLst>
              </a:tr>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Cantaloupe</a:t>
                      </a:r>
                    </a:p>
                  </a:txBody>
                  <a:tcPr>
                    <a:solidFill>
                      <a:srgbClr val="FF0000"/>
                    </a:solidFill>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4</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2</a:t>
                      </a:r>
                    </a:p>
                  </a:txBody>
                  <a:tcPr/>
                </a:tc>
                <a:extLst>
                  <a:ext uri="{0D108BD9-81ED-4DB2-BD59-A6C34878D82A}">
                    <a16:rowId xmlns:a16="http://schemas.microsoft.com/office/drawing/2014/main" val="10004"/>
                  </a:ext>
                </a:extLst>
              </a:tr>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Orange</a:t>
                      </a:r>
                    </a:p>
                  </a:txBody>
                  <a:tcPr>
                    <a:solidFill>
                      <a:srgbClr val="00B050"/>
                    </a:solidFill>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4</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3</a:t>
                      </a:r>
                    </a:p>
                  </a:txBody>
                  <a:tcPr/>
                </a:tc>
                <a:extLst>
                  <a:ext uri="{0D108BD9-81ED-4DB2-BD59-A6C34878D82A}">
                    <a16:rowId xmlns:a16="http://schemas.microsoft.com/office/drawing/2014/main" val="10005"/>
                  </a:ext>
                </a:extLst>
              </a:tr>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Honeydew</a:t>
                      </a:r>
                    </a:p>
                  </a:txBody>
                  <a:tcPr>
                    <a:solidFill>
                      <a:srgbClr val="FF0000"/>
                    </a:solidFill>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5</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1</a:t>
                      </a:r>
                    </a:p>
                  </a:txBody>
                  <a:tcPr/>
                </a:tc>
                <a:extLst>
                  <a:ext uri="{0D108BD9-81ED-4DB2-BD59-A6C34878D82A}">
                    <a16:rowId xmlns:a16="http://schemas.microsoft.com/office/drawing/2014/main" val="10006"/>
                  </a:ext>
                </a:extLst>
              </a:tr>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Watermelon</a:t>
                      </a:r>
                    </a:p>
                  </a:txBody>
                  <a:tcPr>
                    <a:solidFill>
                      <a:srgbClr val="FF0000"/>
                    </a:solidFill>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6</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1</a:t>
                      </a:r>
                    </a:p>
                  </a:txBody>
                  <a:tcPr/>
                </a:tc>
                <a:extLst>
                  <a:ext uri="{0D108BD9-81ED-4DB2-BD59-A6C34878D82A}">
                    <a16:rowId xmlns:a16="http://schemas.microsoft.com/office/drawing/2014/main" val="10007"/>
                  </a:ext>
                </a:extLst>
              </a:tr>
            </a:tbl>
          </a:graphicData>
        </a:graphic>
      </p:graphicFrame>
      <p:grpSp>
        <p:nvGrpSpPr>
          <p:cNvPr id="34" name="Group 33">
            <a:extLst>
              <a:ext uri="{FF2B5EF4-FFF2-40B4-BE49-F238E27FC236}">
                <a16:creationId xmlns:a16="http://schemas.microsoft.com/office/drawing/2014/main" id="{3FC94D09-156F-384B-8349-CE4E10CA1FB5}"/>
              </a:ext>
            </a:extLst>
          </p:cNvPr>
          <p:cNvGrpSpPr/>
          <p:nvPr/>
        </p:nvGrpSpPr>
        <p:grpSpPr>
          <a:xfrm>
            <a:off x="523571" y="2877575"/>
            <a:ext cx="3913518" cy="3657600"/>
            <a:chOff x="523571" y="2877575"/>
            <a:chExt cx="3913518" cy="3657600"/>
          </a:xfrm>
        </p:grpSpPr>
        <p:grpSp>
          <p:nvGrpSpPr>
            <p:cNvPr id="6" name="Group 5">
              <a:extLst>
                <a:ext uri="{FF2B5EF4-FFF2-40B4-BE49-F238E27FC236}">
                  <a16:creationId xmlns:a16="http://schemas.microsoft.com/office/drawing/2014/main" id="{5D89DFF1-22E2-B04A-A416-4CEFE322B777}"/>
                </a:ext>
              </a:extLst>
            </p:cNvPr>
            <p:cNvGrpSpPr/>
            <p:nvPr/>
          </p:nvGrpSpPr>
          <p:grpSpPr>
            <a:xfrm>
              <a:off x="523571" y="2877575"/>
              <a:ext cx="3913518" cy="3657600"/>
              <a:chOff x="281093" y="2065565"/>
              <a:chExt cx="4037818" cy="4045589"/>
            </a:xfrm>
          </p:grpSpPr>
          <p:cxnSp>
            <p:nvCxnSpPr>
              <p:cNvPr id="7" name="Straight Arrow Connector 6">
                <a:extLst>
                  <a:ext uri="{FF2B5EF4-FFF2-40B4-BE49-F238E27FC236}">
                    <a16:creationId xmlns:a16="http://schemas.microsoft.com/office/drawing/2014/main" id="{9DCA254B-5554-AB41-90F9-8CF252958C2A}"/>
                  </a:ext>
                </a:extLst>
              </p:cNvPr>
              <p:cNvCxnSpPr/>
              <p:nvPr/>
            </p:nvCxnSpPr>
            <p:spPr>
              <a:xfrm flipV="1">
                <a:off x="1254581" y="2228850"/>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29BA-CED0-4F4D-B412-216CDC6C9E0E}"/>
                  </a:ext>
                </a:extLst>
              </p:cNvPr>
              <p:cNvCxnSpPr/>
              <p:nvPr/>
            </p:nvCxnSpPr>
            <p:spPr>
              <a:xfrm flipV="1">
                <a:off x="1753966"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76F39-A625-454E-8867-E74632189AED}"/>
                  </a:ext>
                </a:extLst>
              </p:cNvPr>
              <p:cNvCxnSpPr/>
              <p:nvPr/>
            </p:nvCxnSpPr>
            <p:spPr>
              <a:xfrm flipV="1">
                <a:off x="2242463"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580135-3E74-5945-92AF-1A930361853C}"/>
                  </a:ext>
                </a:extLst>
              </p:cNvPr>
              <p:cNvCxnSpPr/>
              <p:nvPr/>
            </p:nvCxnSpPr>
            <p:spPr>
              <a:xfrm flipV="1">
                <a:off x="275001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067FE8-F3F3-5E48-A46B-7386DE937D44}"/>
                  </a:ext>
                </a:extLst>
              </p:cNvPr>
              <p:cNvCxnSpPr/>
              <p:nvPr/>
            </p:nvCxnSpPr>
            <p:spPr>
              <a:xfrm flipV="1">
                <a:off x="3233075"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56FAF-BC14-D140-8F4B-7454D85CF02D}"/>
                  </a:ext>
                </a:extLst>
              </p:cNvPr>
              <p:cNvCxnSpPr/>
              <p:nvPr/>
            </p:nvCxnSpPr>
            <p:spPr>
              <a:xfrm flipV="1">
                <a:off x="374333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703C1D-D5C1-7F4A-A5E0-E35892290C9E}"/>
                  </a:ext>
                </a:extLst>
              </p:cNvPr>
              <p:cNvCxnSpPr/>
              <p:nvPr/>
            </p:nvCxnSpPr>
            <p:spPr>
              <a:xfrm rot="5400000" flipV="1">
                <a:off x="2469699" y="984474"/>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B7F6F-30EB-BF49-995C-A55E0D166F12}"/>
                  </a:ext>
                </a:extLst>
              </p:cNvPr>
              <p:cNvCxnSpPr/>
              <p:nvPr/>
            </p:nvCxnSpPr>
            <p:spPr>
              <a:xfrm rot="5400000" flipV="1">
                <a:off x="2469700" y="148385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857E1-F651-8A4D-B9EE-D3E907FDB7B8}"/>
                  </a:ext>
                </a:extLst>
              </p:cNvPr>
              <p:cNvCxnSpPr/>
              <p:nvPr/>
            </p:nvCxnSpPr>
            <p:spPr>
              <a:xfrm rot="5400000" flipV="1">
                <a:off x="2469700" y="1972356"/>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88A6-A147-794B-9271-F2913DF89C76}"/>
                  </a:ext>
                </a:extLst>
              </p:cNvPr>
              <p:cNvCxnSpPr/>
              <p:nvPr/>
            </p:nvCxnSpPr>
            <p:spPr>
              <a:xfrm rot="5400000" flipV="1">
                <a:off x="2469700" y="247990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46B0E8-7FCC-1848-B988-328589C8FDC2}"/>
                  </a:ext>
                </a:extLst>
              </p:cNvPr>
              <p:cNvCxnSpPr/>
              <p:nvPr/>
            </p:nvCxnSpPr>
            <p:spPr>
              <a:xfrm rot="5400000" flipV="1">
                <a:off x="2469700" y="2962968"/>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C43112-2078-3443-B871-74FDF55EAE3D}"/>
                  </a:ext>
                </a:extLst>
              </p:cNvPr>
              <p:cNvCxnSpPr/>
              <p:nvPr/>
            </p:nvCxnSpPr>
            <p:spPr>
              <a:xfrm rot="5400000" flipV="1">
                <a:off x="2469700" y="347322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CBF2D2-5777-814B-94B9-67F24F547342}"/>
                  </a:ext>
                </a:extLst>
              </p:cNvPr>
              <p:cNvCxnSpPr/>
              <p:nvPr/>
            </p:nvCxnSpPr>
            <p:spPr>
              <a:xfrm flipV="1">
                <a:off x="751116" y="2065565"/>
                <a:ext cx="0" cy="36004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7F2606-AA61-2546-8B1C-FF890293EB77}"/>
                  </a:ext>
                </a:extLst>
              </p:cNvPr>
              <p:cNvCxnSpPr/>
              <p:nvPr/>
            </p:nvCxnSpPr>
            <p:spPr>
              <a:xfrm>
                <a:off x="751116" y="5666016"/>
                <a:ext cx="35677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83D74-0497-F541-A522-A7EC0BB5E29A}"/>
                  </a:ext>
                </a:extLst>
              </p:cNvPr>
              <p:cNvSpPr txBox="1"/>
              <p:nvPr/>
            </p:nvSpPr>
            <p:spPr>
              <a:xfrm>
                <a:off x="2000660" y="5649489"/>
                <a:ext cx="93807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p:txBody>
          </p:sp>
          <p:sp>
            <p:nvSpPr>
              <p:cNvPr id="22" name="TextBox 21">
                <a:extLst>
                  <a:ext uri="{FF2B5EF4-FFF2-40B4-BE49-F238E27FC236}">
                    <a16:creationId xmlns:a16="http://schemas.microsoft.com/office/drawing/2014/main" id="{40971090-A899-5544-806D-95399EB0BCBB}"/>
                  </a:ext>
                </a:extLst>
              </p:cNvPr>
              <p:cNvSpPr txBox="1"/>
              <p:nvPr/>
            </p:nvSpPr>
            <p:spPr>
              <a:xfrm rot="16200000">
                <a:off x="127846" y="3716598"/>
                <a:ext cx="768159"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p:txBody>
          </p:sp>
        </p:grpSp>
        <p:sp>
          <p:nvSpPr>
            <p:cNvPr id="23" name="Oval 22">
              <a:extLst>
                <a:ext uri="{FF2B5EF4-FFF2-40B4-BE49-F238E27FC236}">
                  <a16:creationId xmlns:a16="http://schemas.microsoft.com/office/drawing/2014/main" id="{60855A64-ECCF-7745-9E6D-4A1932A4449F}"/>
                </a:ext>
              </a:extLst>
            </p:cNvPr>
            <p:cNvSpPr/>
            <p:nvPr/>
          </p:nvSpPr>
          <p:spPr>
            <a:xfrm>
              <a:off x="1386398" y="3353246"/>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6390F6-7258-F744-9016-CCA7E8290DC3}"/>
                </a:ext>
              </a:extLst>
            </p:cNvPr>
            <p:cNvSpPr/>
            <p:nvPr/>
          </p:nvSpPr>
          <p:spPr>
            <a:xfrm>
              <a:off x="1389128" y="384854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5EB3B9C-469C-584F-B0DD-595F1E5FBEA3}"/>
                </a:ext>
              </a:extLst>
            </p:cNvPr>
            <p:cNvSpPr/>
            <p:nvPr/>
          </p:nvSpPr>
          <p:spPr>
            <a:xfrm>
              <a:off x="1889863" y="385670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AA79A-5D86-AA46-8356-06BC3E135045}"/>
                </a:ext>
              </a:extLst>
            </p:cNvPr>
            <p:cNvSpPr/>
            <p:nvPr/>
          </p:nvSpPr>
          <p:spPr>
            <a:xfrm>
              <a:off x="2845059" y="4755724"/>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97F065-40B3-DD41-8FFA-60A5097F2708}"/>
                </a:ext>
              </a:extLst>
            </p:cNvPr>
            <p:cNvSpPr/>
            <p:nvPr/>
          </p:nvSpPr>
          <p:spPr>
            <a:xfrm>
              <a:off x="3804281" y="563213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C6E4F4-AA63-3242-9805-60BBEA8611E0}"/>
                </a:ext>
              </a:extLst>
            </p:cNvPr>
            <p:cNvSpPr/>
            <p:nvPr/>
          </p:nvSpPr>
          <p:spPr>
            <a:xfrm>
              <a:off x="2845059" y="5154897"/>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D0A420-9ED0-A642-9BB4-488B873493C2}"/>
                </a:ext>
              </a:extLst>
            </p:cNvPr>
            <p:cNvSpPr/>
            <p:nvPr/>
          </p:nvSpPr>
          <p:spPr>
            <a:xfrm>
              <a:off x="3294022" y="56171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A58B27D7-598F-DD46-B53E-CFE9DF9A34A4}"/>
              </a:ext>
            </a:extLst>
          </p:cNvPr>
          <p:cNvSpPr txBox="1"/>
          <p:nvPr/>
        </p:nvSpPr>
        <p:spPr>
          <a:xfrm>
            <a:off x="5512000" y="3453928"/>
            <a:ext cx="2217567" cy="2308324"/>
          </a:xfrm>
          <a:prstGeom prst="rect">
            <a:avLst/>
          </a:prstGeom>
          <a:noFill/>
        </p:spPr>
        <p:txBody>
          <a:bodyPr wrap="square" rtlCol="0">
            <a:spAutoFit/>
          </a:bodyPr>
          <a:lstStyle/>
          <a:p>
            <a:r>
              <a:rPr lang="en-US" dirty="0">
                <a:latin typeface="Helvetica" pitchFamily="2" charset="0"/>
              </a:rPr>
              <a:t>Doing some color-coding here. </a:t>
            </a:r>
          </a:p>
          <a:p>
            <a:endParaRPr lang="en-US" dirty="0">
              <a:latin typeface="Helvetica" pitchFamily="2" charset="0"/>
            </a:endParaRPr>
          </a:p>
          <a:p>
            <a:r>
              <a:rPr lang="en-US" dirty="0">
                <a:latin typeface="Helvetica" pitchFamily="2" charset="0"/>
              </a:rPr>
              <a:t>Green means it was labelled as “Citrus”</a:t>
            </a:r>
          </a:p>
          <a:p>
            <a:endParaRPr lang="en-US" dirty="0">
              <a:latin typeface="Helvetica" pitchFamily="2" charset="0"/>
            </a:endParaRPr>
          </a:p>
          <a:p>
            <a:r>
              <a:rPr lang="en-US" dirty="0">
                <a:latin typeface="Helvetica" pitchFamily="2" charset="0"/>
              </a:rPr>
              <a:t>Red means it was labelled as “Melon”</a:t>
            </a:r>
          </a:p>
        </p:txBody>
      </p:sp>
    </p:spTree>
    <p:extLst>
      <p:ext uri="{BB962C8B-B14F-4D97-AF65-F5344CB8AC3E}">
        <p14:creationId xmlns:p14="http://schemas.microsoft.com/office/powerpoint/2010/main" val="146124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dissolve">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i="1" dirty="0">
                <a:latin typeface="Helvetica" pitchFamily="2" charset="0"/>
              </a:rPr>
              <a:t>k</a:t>
            </a:r>
            <a:r>
              <a:rPr lang="en-US" dirty="0">
                <a:latin typeface="Helvetica" pitchFamily="2" charset="0"/>
              </a:rPr>
              <a:t> Nearest Neighbor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10000"/>
          </a:bodyPr>
          <a:lstStyle/>
          <a:p>
            <a:r>
              <a:rPr lang="en-US" sz="2400" dirty="0">
                <a:latin typeface="Helvetica" pitchFamily="2" charset="0"/>
              </a:rPr>
              <a:t>So here is the lazy learning algorithm we’ll learn today</a:t>
            </a:r>
            <a:r>
              <a:rPr lang="en-US" sz="2400" i="1" dirty="0">
                <a:latin typeface="Helvetica" pitchFamily="2" charset="0"/>
              </a:rPr>
              <a:t>: </a:t>
            </a:r>
            <a:r>
              <a:rPr lang="en-US" sz="2400" b="1" i="1" dirty="0">
                <a:latin typeface="Helvetica" pitchFamily="2" charset="0"/>
              </a:rPr>
              <a:t>k </a:t>
            </a:r>
            <a:r>
              <a:rPr lang="en-US" sz="2400" b="1" dirty="0">
                <a:latin typeface="Helvetica" pitchFamily="2" charset="0"/>
              </a:rPr>
              <a:t>Nearest Neighbor</a:t>
            </a:r>
            <a:r>
              <a:rPr lang="en-US" sz="2400" dirty="0">
                <a:latin typeface="Helvetica" pitchFamily="2" charset="0"/>
              </a:rPr>
              <a:t>! (KNN)</a:t>
            </a:r>
          </a:p>
          <a:p>
            <a:endParaRPr lang="en-US" sz="2400" dirty="0">
              <a:latin typeface="Helvetica" pitchFamily="2" charset="0"/>
            </a:endParaRPr>
          </a:p>
          <a:p>
            <a:r>
              <a:rPr lang="en-US" sz="2400" dirty="0">
                <a:latin typeface="Helvetica" pitchFamily="2" charset="0"/>
              </a:rPr>
              <a:t>We get a new example (we know it’s sweetness and sourness, but not it’s label).</a:t>
            </a:r>
          </a:p>
          <a:p>
            <a:r>
              <a:rPr lang="en-US" sz="2400" dirty="0">
                <a:latin typeface="Helvetica" pitchFamily="2" charset="0"/>
              </a:rPr>
              <a:t>We plot it on our graph.</a:t>
            </a:r>
          </a:p>
          <a:p>
            <a:r>
              <a:rPr lang="en-US" sz="2400" dirty="0">
                <a:latin typeface="Helvetica" pitchFamily="2" charset="0"/>
              </a:rPr>
              <a:t>We look at its neighbors (i.e., the other examples it is close to)</a:t>
            </a:r>
          </a:p>
          <a:p>
            <a:r>
              <a:rPr lang="en-US" sz="2400" dirty="0">
                <a:latin typeface="Helvetica" pitchFamily="2" charset="0"/>
              </a:rPr>
              <a:t>We classify our new example based on the company it keeps!</a:t>
            </a:r>
          </a:p>
          <a:p>
            <a:endParaRPr lang="en-US" sz="2400" dirty="0">
              <a:latin typeface="Helvetica" pitchFamily="2" charset="0"/>
            </a:endParaRPr>
          </a:p>
          <a:p>
            <a:endParaRPr lang="en-US" sz="2400" dirty="0">
              <a:latin typeface="Helvetica" pitchFamily="2" charset="0"/>
            </a:endParaRPr>
          </a:p>
        </p:txBody>
      </p:sp>
    </p:spTree>
    <p:extLst>
      <p:ext uri="{BB962C8B-B14F-4D97-AF65-F5344CB8AC3E}">
        <p14:creationId xmlns:p14="http://schemas.microsoft.com/office/powerpoint/2010/main" val="227063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i="1" dirty="0">
                <a:latin typeface="Helvetica" pitchFamily="2" charset="0"/>
              </a:rPr>
              <a:t>k</a:t>
            </a:r>
            <a:r>
              <a:rPr lang="en-US" dirty="0">
                <a:latin typeface="Helvetica" pitchFamily="2" charset="0"/>
              </a:rPr>
              <a:t> Nearest Neighbor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dirty="0">
                <a:latin typeface="Helvetica" pitchFamily="2" charset="0"/>
              </a:rPr>
              <a:t>How many neighbors do we look at? Well, </a:t>
            </a:r>
            <a:r>
              <a:rPr lang="en-US" sz="2400" i="1" dirty="0">
                <a:latin typeface="Helvetica" pitchFamily="2" charset="0"/>
              </a:rPr>
              <a:t>k</a:t>
            </a:r>
            <a:r>
              <a:rPr lang="en-US" sz="2400" dirty="0">
                <a:latin typeface="Helvetica" pitchFamily="2" charset="0"/>
              </a:rPr>
              <a:t> many, of course.</a:t>
            </a:r>
          </a:p>
          <a:p>
            <a:endParaRPr lang="en-US" sz="2400" dirty="0">
              <a:latin typeface="Helvetica" pitchFamily="2" charset="0"/>
            </a:endParaRPr>
          </a:p>
          <a:p>
            <a:r>
              <a:rPr lang="en-US" sz="2400" dirty="0">
                <a:latin typeface="Helvetica" pitchFamily="2" charset="0"/>
              </a:rPr>
              <a:t>Often you end up in situations where the new example’s neighbors aren’t all the same.</a:t>
            </a:r>
          </a:p>
          <a:p>
            <a:pPr lvl="1"/>
            <a:r>
              <a:rPr lang="en-US" sz="2200" dirty="0">
                <a:latin typeface="Helvetica" pitchFamily="2" charset="0"/>
              </a:rPr>
              <a:t>So </a:t>
            </a:r>
            <a:r>
              <a:rPr lang="en-US" sz="2200" i="1" dirty="0">
                <a:latin typeface="Helvetica" pitchFamily="2" charset="0"/>
              </a:rPr>
              <a:t>k</a:t>
            </a:r>
            <a:r>
              <a:rPr lang="en-US" sz="2200" dirty="0">
                <a:latin typeface="Helvetica" pitchFamily="2" charset="0"/>
              </a:rPr>
              <a:t>, though in theory can be any number, is often odd to avoid ties.</a:t>
            </a:r>
          </a:p>
          <a:p>
            <a:r>
              <a:rPr lang="en-US" sz="2400" dirty="0">
                <a:latin typeface="Helvetica" pitchFamily="2" charset="0"/>
              </a:rPr>
              <a:t> </a:t>
            </a:r>
          </a:p>
          <a:p>
            <a:r>
              <a:rPr lang="en-US" sz="2400" dirty="0">
                <a:latin typeface="Helvetica" pitchFamily="2" charset="0"/>
              </a:rPr>
              <a:t>And you classify the new example based on what label the majority of the </a:t>
            </a:r>
            <a:r>
              <a:rPr lang="en-US" sz="2400" i="1" dirty="0">
                <a:latin typeface="Helvetica" pitchFamily="2" charset="0"/>
              </a:rPr>
              <a:t>k</a:t>
            </a:r>
            <a:r>
              <a:rPr lang="en-US" sz="2400" dirty="0">
                <a:latin typeface="Helvetica" pitchFamily="2" charset="0"/>
              </a:rPr>
              <a:t> neighbors have.</a:t>
            </a:r>
          </a:p>
          <a:p>
            <a:endParaRPr lang="en-US" sz="2400" dirty="0">
              <a:latin typeface="Helvetica" pitchFamily="2" charset="0"/>
            </a:endParaRPr>
          </a:p>
          <a:p>
            <a:endParaRPr lang="en-US" sz="2400" dirty="0">
              <a:latin typeface="Helvetica" pitchFamily="2" charset="0"/>
            </a:endParaRPr>
          </a:p>
        </p:txBody>
      </p:sp>
    </p:spTree>
    <p:extLst>
      <p:ext uri="{BB962C8B-B14F-4D97-AF65-F5344CB8AC3E}">
        <p14:creationId xmlns:p14="http://schemas.microsoft.com/office/powerpoint/2010/main" val="3216366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i="1" dirty="0">
                <a:latin typeface="Helvetica" pitchFamily="2" charset="0"/>
              </a:rPr>
              <a:t>k</a:t>
            </a:r>
            <a:r>
              <a:rPr lang="en-US" dirty="0">
                <a:latin typeface="Helvetica" pitchFamily="2" charset="0"/>
              </a:rPr>
              <a:t> Nearest Neighbor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When performing KNN, we need to know the following information:</a:t>
            </a:r>
          </a:p>
          <a:p>
            <a:endParaRPr lang="en-US" sz="2400" dirty="0">
              <a:latin typeface="Helvetica" pitchFamily="2" charset="0"/>
            </a:endParaRPr>
          </a:p>
          <a:p>
            <a:r>
              <a:rPr lang="en-US" sz="2400" dirty="0">
                <a:latin typeface="Helvetica" pitchFamily="2" charset="0"/>
              </a:rPr>
              <a:t>How many dimensions </a:t>
            </a:r>
            <a:r>
              <a:rPr lang="en-US" sz="2400" i="1" dirty="0">
                <a:latin typeface="Helvetica" pitchFamily="2" charset="0"/>
              </a:rPr>
              <a:t>n</a:t>
            </a:r>
            <a:r>
              <a:rPr lang="en-US" sz="2400" dirty="0">
                <a:latin typeface="Helvetica" pitchFamily="2" charset="0"/>
              </a:rPr>
              <a:t> does the data have? (i.e., how many attributes/features do our examples have)?</a:t>
            </a:r>
          </a:p>
          <a:p>
            <a:r>
              <a:rPr lang="en-US" sz="2400" dirty="0">
                <a:latin typeface="Helvetica" pitchFamily="2" charset="0"/>
              </a:rPr>
              <a:t>How many neighbors will we be looking at (i.e., what is the value of </a:t>
            </a:r>
            <a:r>
              <a:rPr lang="en-US" sz="2400" i="1" dirty="0">
                <a:latin typeface="Helvetica" pitchFamily="2" charset="0"/>
              </a:rPr>
              <a:t>k</a:t>
            </a:r>
            <a:r>
              <a:rPr lang="en-US" sz="2400" dirty="0">
                <a:latin typeface="Helvetica" pitchFamily="2" charset="0"/>
              </a:rPr>
              <a:t>)?</a:t>
            </a:r>
          </a:p>
          <a:p>
            <a:r>
              <a:rPr lang="en-US" sz="2400" dirty="0">
                <a:latin typeface="Helvetica" pitchFamily="2" charset="0"/>
              </a:rPr>
              <a:t>Which distance function will be used (i.e., how do we measure proximity to neighbors).</a:t>
            </a:r>
          </a:p>
          <a:p>
            <a:endParaRPr lang="en-US" sz="2400" dirty="0">
              <a:latin typeface="Helvetica" pitchFamily="2" charset="0"/>
            </a:endParaRPr>
          </a:p>
          <a:p>
            <a:endParaRPr lang="en-US" sz="2400" dirty="0">
              <a:latin typeface="Helvetica" pitchFamily="2" charset="0"/>
            </a:endParaRPr>
          </a:p>
        </p:txBody>
      </p:sp>
    </p:spTree>
    <p:extLst>
      <p:ext uri="{BB962C8B-B14F-4D97-AF65-F5344CB8AC3E}">
        <p14:creationId xmlns:p14="http://schemas.microsoft.com/office/powerpoint/2010/main" val="3181099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Fruit Data Set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539817"/>
            <a:ext cx="10058400" cy="3849624"/>
          </a:xfrm>
        </p:spPr>
        <p:txBody>
          <a:bodyPr>
            <a:normAutofit/>
          </a:bodyPr>
          <a:lstStyle/>
          <a:p>
            <a:r>
              <a:rPr lang="en-US" sz="2400" dirty="0">
                <a:latin typeface="Helvetica" pitchFamily="2" charset="0"/>
              </a:rPr>
              <a:t>So, given this, what might our answers for </a:t>
            </a:r>
            <a:r>
              <a:rPr lang="en-US" sz="2400" i="1" dirty="0">
                <a:latin typeface="Helvetica" pitchFamily="2" charset="0"/>
              </a:rPr>
              <a:t>n</a:t>
            </a:r>
            <a:r>
              <a:rPr lang="en-US" sz="2400" dirty="0">
                <a:latin typeface="Helvetica" pitchFamily="2" charset="0"/>
              </a:rPr>
              <a:t>, </a:t>
            </a:r>
            <a:r>
              <a:rPr lang="en-US" sz="2400" i="1" dirty="0">
                <a:latin typeface="Helvetica" pitchFamily="2" charset="0"/>
              </a:rPr>
              <a:t>k</a:t>
            </a:r>
            <a:r>
              <a:rPr lang="en-US" sz="2400" dirty="0">
                <a:latin typeface="Helvetica" pitchFamily="2" charset="0"/>
              </a:rPr>
              <a:t>, and the distance metric be? </a:t>
            </a:r>
          </a:p>
          <a:p>
            <a:pPr lvl="1"/>
            <a:r>
              <a:rPr lang="en-US" sz="2200" dirty="0">
                <a:latin typeface="Helvetica" pitchFamily="2" charset="0"/>
              </a:rPr>
              <a:t>(Note, only ‘</a:t>
            </a:r>
            <a:r>
              <a:rPr lang="en-US" sz="2200" i="1" dirty="0">
                <a:latin typeface="Helvetica" pitchFamily="2" charset="0"/>
              </a:rPr>
              <a:t>n</a:t>
            </a:r>
            <a:r>
              <a:rPr lang="en-US" sz="2200" dirty="0">
                <a:latin typeface="Helvetica" pitchFamily="2" charset="0"/>
              </a:rPr>
              <a:t>’ has a ”correct” answer. The others are “up to us”)</a:t>
            </a:r>
          </a:p>
        </p:txBody>
      </p:sp>
      <p:graphicFrame>
        <p:nvGraphicFramePr>
          <p:cNvPr id="5" name="Table 4">
            <a:extLst>
              <a:ext uri="{FF2B5EF4-FFF2-40B4-BE49-F238E27FC236}">
                <a16:creationId xmlns:a16="http://schemas.microsoft.com/office/drawing/2014/main" id="{1588F659-E990-5D4F-A8E9-D5C4A89FC63E}"/>
              </a:ext>
            </a:extLst>
          </p:cNvPr>
          <p:cNvGraphicFramePr>
            <a:graphicFrameLocks noGrp="1"/>
          </p:cNvGraphicFramePr>
          <p:nvPr>
            <p:extLst>
              <p:ext uri="{D42A27DB-BD31-4B8C-83A1-F6EECF244321}">
                <p14:modId xmlns:p14="http://schemas.microsoft.com/office/powerpoint/2010/main" val="2714505085"/>
              </p:ext>
            </p:extLst>
          </p:nvPr>
        </p:nvGraphicFramePr>
        <p:xfrm>
          <a:off x="7578255" y="3200400"/>
          <a:ext cx="4090174" cy="3657600"/>
        </p:xfrm>
        <a:graphic>
          <a:graphicData uri="http://schemas.openxmlformats.org/drawingml/2006/table">
            <a:tbl>
              <a:tblPr firstRow="1" bandRow="1">
                <a:tableStyleId>{5C22544A-7EE6-4342-B048-85BDC9FD1C3A}</a:tableStyleId>
              </a:tblPr>
              <a:tblGrid>
                <a:gridCol w="1939765">
                  <a:extLst>
                    <a:ext uri="{9D8B030D-6E8A-4147-A177-3AD203B41FA5}">
                      <a16:colId xmlns:a16="http://schemas.microsoft.com/office/drawing/2014/main" val="20000"/>
                    </a:ext>
                  </a:extLst>
                </a:gridCol>
                <a:gridCol w="1093694">
                  <a:extLst>
                    <a:ext uri="{9D8B030D-6E8A-4147-A177-3AD203B41FA5}">
                      <a16:colId xmlns:a16="http://schemas.microsoft.com/office/drawing/2014/main" val="20001"/>
                    </a:ext>
                  </a:extLst>
                </a:gridCol>
                <a:gridCol w="1056715">
                  <a:extLst>
                    <a:ext uri="{9D8B030D-6E8A-4147-A177-3AD203B41FA5}">
                      <a16:colId xmlns:a16="http://schemas.microsoft.com/office/drawing/2014/main" val="20002"/>
                    </a:ext>
                  </a:extLst>
                </a:gridCol>
              </a:tblGrid>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Fruit</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a:txBody>
                  <a:tcPr/>
                </a:tc>
                <a:extLst>
                  <a:ext uri="{0D108BD9-81ED-4DB2-BD59-A6C34878D82A}">
                    <a16:rowId xmlns:a16="http://schemas.microsoft.com/office/drawing/2014/main" val="10000"/>
                  </a:ext>
                </a:extLst>
              </a:tr>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Lemon</a:t>
                      </a:r>
                    </a:p>
                  </a:txBody>
                  <a:tcPr>
                    <a:solidFill>
                      <a:srgbClr val="00B050"/>
                    </a:solidFill>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1</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5</a:t>
                      </a:r>
                    </a:p>
                  </a:txBody>
                  <a:tcPr/>
                </a:tc>
                <a:extLst>
                  <a:ext uri="{0D108BD9-81ED-4DB2-BD59-A6C34878D82A}">
                    <a16:rowId xmlns:a16="http://schemas.microsoft.com/office/drawing/2014/main" val="10001"/>
                  </a:ext>
                </a:extLst>
              </a:tr>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Lime</a:t>
                      </a:r>
                    </a:p>
                  </a:txBody>
                  <a:tcPr>
                    <a:solidFill>
                      <a:srgbClr val="00B050"/>
                    </a:solidFill>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1</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6</a:t>
                      </a:r>
                    </a:p>
                  </a:txBody>
                  <a:tcPr/>
                </a:tc>
                <a:extLst>
                  <a:ext uri="{0D108BD9-81ED-4DB2-BD59-A6C34878D82A}">
                    <a16:rowId xmlns:a16="http://schemas.microsoft.com/office/drawing/2014/main" val="10002"/>
                  </a:ext>
                </a:extLst>
              </a:tr>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Grapefruit</a:t>
                      </a:r>
                    </a:p>
                  </a:txBody>
                  <a:tcPr>
                    <a:solidFill>
                      <a:srgbClr val="00B050"/>
                    </a:solidFill>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2</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5</a:t>
                      </a:r>
                    </a:p>
                  </a:txBody>
                  <a:tcPr/>
                </a:tc>
                <a:extLst>
                  <a:ext uri="{0D108BD9-81ED-4DB2-BD59-A6C34878D82A}">
                    <a16:rowId xmlns:a16="http://schemas.microsoft.com/office/drawing/2014/main" val="10003"/>
                  </a:ext>
                </a:extLst>
              </a:tr>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Cantaloupe</a:t>
                      </a:r>
                    </a:p>
                  </a:txBody>
                  <a:tcPr>
                    <a:solidFill>
                      <a:srgbClr val="FF0000"/>
                    </a:solidFill>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4</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2</a:t>
                      </a:r>
                    </a:p>
                  </a:txBody>
                  <a:tcPr/>
                </a:tc>
                <a:extLst>
                  <a:ext uri="{0D108BD9-81ED-4DB2-BD59-A6C34878D82A}">
                    <a16:rowId xmlns:a16="http://schemas.microsoft.com/office/drawing/2014/main" val="10004"/>
                  </a:ext>
                </a:extLst>
              </a:tr>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Orange</a:t>
                      </a:r>
                    </a:p>
                  </a:txBody>
                  <a:tcPr>
                    <a:solidFill>
                      <a:srgbClr val="00B050"/>
                    </a:solidFill>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4</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3</a:t>
                      </a:r>
                    </a:p>
                  </a:txBody>
                  <a:tcPr/>
                </a:tc>
                <a:extLst>
                  <a:ext uri="{0D108BD9-81ED-4DB2-BD59-A6C34878D82A}">
                    <a16:rowId xmlns:a16="http://schemas.microsoft.com/office/drawing/2014/main" val="10005"/>
                  </a:ext>
                </a:extLst>
              </a:tr>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Honeydew</a:t>
                      </a:r>
                    </a:p>
                  </a:txBody>
                  <a:tcPr>
                    <a:solidFill>
                      <a:srgbClr val="FF0000"/>
                    </a:solidFill>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5</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1</a:t>
                      </a:r>
                    </a:p>
                  </a:txBody>
                  <a:tcPr/>
                </a:tc>
                <a:extLst>
                  <a:ext uri="{0D108BD9-81ED-4DB2-BD59-A6C34878D82A}">
                    <a16:rowId xmlns:a16="http://schemas.microsoft.com/office/drawing/2014/main" val="10006"/>
                  </a:ext>
                </a:extLst>
              </a:tr>
              <a:tr h="370840">
                <a:tc>
                  <a:txBody>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Watermelon</a:t>
                      </a:r>
                    </a:p>
                  </a:txBody>
                  <a:tcPr>
                    <a:solidFill>
                      <a:srgbClr val="FF0000"/>
                    </a:solidFill>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6</a:t>
                      </a:r>
                    </a:p>
                  </a:txBody>
                  <a:tcPr/>
                </a:tc>
                <a:tc>
                  <a:txBody>
                    <a:bodyPr/>
                    <a:lstStyle/>
                    <a:p>
                      <a:pPr algn="ctr"/>
                      <a:r>
                        <a:rPr lang="en-US" sz="2400" dirty="0">
                          <a:latin typeface="Linux Libertine" panose="02000503000000000000" pitchFamily="2" charset="0"/>
                          <a:ea typeface="Linux Libertine" panose="02000503000000000000" pitchFamily="2" charset="0"/>
                          <a:cs typeface="Linux Libertine" panose="02000503000000000000" pitchFamily="2" charset="0"/>
                        </a:rPr>
                        <a:t>1</a:t>
                      </a:r>
                    </a:p>
                  </a:txBody>
                  <a:tcPr/>
                </a:tc>
                <a:extLst>
                  <a:ext uri="{0D108BD9-81ED-4DB2-BD59-A6C34878D82A}">
                    <a16:rowId xmlns:a16="http://schemas.microsoft.com/office/drawing/2014/main" val="10007"/>
                  </a:ext>
                </a:extLst>
              </a:tr>
            </a:tbl>
          </a:graphicData>
        </a:graphic>
      </p:graphicFrame>
      <p:grpSp>
        <p:nvGrpSpPr>
          <p:cNvPr id="34" name="Group 33">
            <a:extLst>
              <a:ext uri="{FF2B5EF4-FFF2-40B4-BE49-F238E27FC236}">
                <a16:creationId xmlns:a16="http://schemas.microsoft.com/office/drawing/2014/main" id="{3FC94D09-156F-384B-8349-CE4E10CA1FB5}"/>
              </a:ext>
            </a:extLst>
          </p:cNvPr>
          <p:cNvGrpSpPr/>
          <p:nvPr/>
        </p:nvGrpSpPr>
        <p:grpSpPr>
          <a:xfrm>
            <a:off x="523571" y="2877575"/>
            <a:ext cx="3913518" cy="3657600"/>
            <a:chOff x="523571" y="2877575"/>
            <a:chExt cx="3913518" cy="3657600"/>
          </a:xfrm>
        </p:grpSpPr>
        <p:grpSp>
          <p:nvGrpSpPr>
            <p:cNvPr id="6" name="Group 5">
              <a:extLst>
                <a:ext uri="{FF2B5EF4-FFF2-40B4-BE49-F238E27FC236}">
                  <a16:creationId xmlns:a16="http://schemas.microsoft.com/office/drawing/2014/main" id="{5D89DFF1-22E2-B04A-A416-4CEFE322B777}"/>
                </a:ext>
              </a:extLst>
            </p:cNvPr>
            <p:cNvGrpSpPr/>
            <p:nvPr/>
          </p:nvGrpSpPr>
          <p:grpSpPr>
            <a:xfrm>
              <a:off x="523571" y="2877575"/>
              <a:ext cx="3913518" cy="3657600"/>
              <a:chOff x="281093" y="2065565"/>
              <a:chExt cx="4037818" cy="4045589"/>
            </a:xfrm>
          </p:grpSpPr>
          <p:cxnSp>
            <p:nvCxnSpPr>
              <p:cNvPr id="7" name="Straight Arrow Connector 6">
                <a:extLst>
                  <a:ext uri="{FF2B5EF4-FFF2-40B4-BE49-F238E27FC236}">
                    <a16:creationId xmlns:a16="http://schemas.microsoft.com/office/drawing/2014/main" id="{9DCA254B-5554-AB41-90F9-8CF252958C2A}"/>
                  </a:ext>
                </a:extLst>
              </p:cNvPr>
              <p:cNvCxnSpPr/>
              <p:nvPr/>
            </p:nvCxnSpPr>
            <p:spPr>
              <a:xfrm flipV="1">
                <a:off x="1254581" y="2228850"/>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29BA-CED0-4F4D-B412-216CDC6C9E0E}"/>
                  </a:ext>
                </a:extLst>
              </p:cNvPr>
              <p:cNvCxnSpPr/>
              <p:nvPr/>
            </p:nvCxnSpPr>
            <p:spPr>
              <a:xfrm flipV="1">
                <a:off x="1753966"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76F39-A625-454E-8867-E74632189AED}"/>
                  </a:ext>
                </a:extLst>
              </p:cNvPr>
              <p:cNvCxnSpPr/>
              <p:nvPr/>
            </p:nvCxnSpPr>
            <p:spPr>
              <a:xfrm flipV="1">
                <a:off x="2242463"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580135-3E74-5945-92AF-1A930361853C}"/>
                  </a:ext>
                </a:extLst>
              </p:cNvPr>
              <p:cNvCxnSpPr/>
              <p:nvPr/>
            </p:nvCxnSpPr>
            <p:spPr>
              <a:xfrm flipV="1">
                <a:off x="275001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067FE8-F3F3-5E48-A46B-7386DE937D44}"/>
                  </a:ext>
                </a:extLst>
              </p:cNvPr>
              <p:cNvCxnSpPr/>
              <p:nvPr/>
            </p:nvCxnSpPr>
            <p:spPr>
              <a:xfrm flipV="1">
                <a:off x="3233075"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56FAF-BC14-D140-8F4B-7454D85CF02D}"/>
                  </a:ext>
                </a:extLst>
              </p:cNvPr>
              <p:cNvCxnSpPr/>
              <p:nvPr/>
            </p:nvCxnSpPr>
            <p:spPr>
              <a:xfrm flipV="1">
                <a:off x="374333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703C1D-D5C1-7F4A-A5E0-E35892290C9E}"/>
                  </a:ext>
                </a:extLst>
              </p:cNvPr>
              <p:cNvCxnSpPr/>
              <p:nvPr/>
            </p:nvCxnSpPr>
            <p:spPr>
              <a:xfrm rot="5400000" flipV="1">
                <a:off x="2469699" y="984474"/>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B7F6F-30EB-BF49-995C-A55E0D166F12}"/>
                  </a:ext>
                </a:extLst>
              </p:cNvPr>
              <p:cNvCxnSpPr/>
              <p:nvPr/>
            </p:nvCxnSpPr>
            <p:spPr>
              <a:xfrm rot="5400000" flipV="1">
                <a:off x="2469700" y="148385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857E1-F651-8A4D-B9EE-D3E907FDB7B8}"/>
                  </a:ext>
                </a:extLst>
              </p:cNvPr>
              <p:cNvCxnSpPr/>
              <p:nvPr/>
            </p:nvCxnSpPr>
            <p:spPr>
              <a:xfrm rot="5400000" flipV="1">
                <a:off x="2469700" y="1972356"/>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88A6-A147-794B-9271-F2913DF89C76}"/>
                  </a:ext>
                </a:extLst>
              </p:cNvPr>
              <p:cNvCxnSpPr/>
              <p:nvPr/>
            </p:nvCxnSpPr>
            <p:spPr>
              <a:xfrm rot="5400000" flipV="1">
                <a:off x="2469700" y="247990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46B0E8-7FCC-1848-B988-328589C8FDC2}"/>
                  </a:ext>
                </a:extLst>
              </p:cNvPr>
              <p:cNvCxnSpPr/>
              <p:nvPr/>
            </p:nvCxnSpPr>
            <p:spPr>
              <a:xfrm rot="5400000" flipV="1">
                <a:off x="2469700" y="2962968"/>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C43112-2078-3443-B871-74FDF55EAE3D}"/>
                  </a:ext>
                </a:extLst>
              </p:cNvPr>
              <p:cNvCxnSpPr/>
              <p:nvPr/>
            </p:nvCxnSpPr>
            <p:spPr>
              <a:xfrm rot="5400000" flipV="1">
                <a:off x="2469700" y="347322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CBF2D2-5777-814B-94B9-67F24F547342}"/>
                  </a:ext>
                </a:extLst>
              </p:cNvPr>
              <p:cNvCxnSpPr/>
              <p:nvPr/>
            </p:nvCxnSpPr>
            <p:spPr>
              <a:xfrm flipV="1">
                <a:off x="751116" y="2065565"/>
                <a:ext cx="0" cy="36004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7F2606-AA61-2546-8B1C-FF890293EB77}"/>
                  </a:ext>
                </a:extLst>
              </p:cNvPr>
              <p:cNvCxnSpPr/>
              <p:nvPr/>
            </p:nvCxnSpPr>
            <p:spPr>
              <a:xfrm>
                <a:off x="751116" y="5666016"/>
                <a:ext cx="35677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83D74-0497-F541-A522-A7EC0BB5E29A}"/>
                  </a:ext>
                </a:extLst>
              </p:cNvPr>
              <p:cNvSpPr txBox="1"/>
              <p:nvPr/>
            </p:nvSpPr>
            <p:spPr>
              <a:xfrm>
                <a:off x="2000660" y="5649489"/>
                <a:ext cx="93807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p:txBody>
          </p:sp>
          <p:sp>
            <p:nvSpPr>
              <p:cNvPr id="22" name="TextBox 21">
                <a:extLst>
                  <a:ext uri="{FF2B5EF4-FFF2-40B4-BE49-F238E27FC236}">
                    <a16:creationId xmlns:a16="http://schemas.microsoft.com/office/drawing/2014/main" id="{40971090-A899-5544-806D-95399EB0BCBB}"/>
                  </a:ext>
                </a:extLst>
              </p:cNvPr>
              <p:cNvSpPr txBox="1"/>
              <p:nvPr/>
            </p:nvSpPr>
            <p:spPr>
              <a:xfrm rot="16200000">
                <a:off x="127846" y="3716598"/>
                <a:ext cx="768159"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p:txBody>
          </p:sp>
        </p:grpSp>
        <p:sp>
          <p:nvSpPr>
            <p:cNvPr id="23" name="Oval 22">
              <a:extLst>
                <a:ext uri="{FF2B5EF4-FFF2-40B4-BE49-F238E27FC236}">
                  <a16:creationId xmlns:a16="http://schemas.microsoft.com/office/drawing/2014/main" id="{60855A64-ECCF-7745-9E6D-4A1932A4449F}"/>
                </a:ext>
              </a:extLst>
            </p:cNvPr>
            <p:cNvSpPr/>
            <p:nvPr/>
          </p:nvSpPr>
          <p:spPr>
            <a:xfrm>
              <a:off x="1386398" y="3353246"/>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6390F6-7258-F744-9016-CCA7E8290DC3}"/>
                </a:ext>
              </a:extLst>
            </p:cNvPr>
            <p:cNvSpPr/>
            <p:nvPr/>
          </p:nvSpPr>
          <p:spPr>
            <a:xfrm>
              <a:off x="1389128" y="384854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5EB3B9C-469C-584F-B0DD-595F1E5FBEA3}"/>
                </a:ext>
              </a:extLst>
            </p:cNvPr>
            <p:cNvSpPr/>
            <p:nvPr/>
          </p:nvSpPr>
          <p:spPr>
            <a:xfrm>
              <a:off x="1889863" y="385670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AA79A-5D86-AA46-8356-06BC3E135045}"/>
                </a:ext>
              </a:extLst>
            </p:cNvPr>
            <p:cNvSpPr/>
            <p:nvPr/>
          </p:nvSpPr>
          <p:spPr>
            <a:xfrm>
              <a:off x="2845059" y="4755724"/>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97F065-40B3-DD41-8FFA-60A5097F2708}"/>
                </a:ext>
              </a:extLst>
            </p:cNvPr>
            <p:cNvSpPr/>
            <p:nvPr/>
          </p:nvSpPr>
          <p:spPr>
            <a:xfrm>
              <a:off x="3804281" y="563213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C6E4F4-AA63-3242-9805-60BBEA8611E0}"/>
                </a:ext>
              </a:extLst>
            </p:cNvPr>
            <p:cNvSpPr/>
            <p:nvPr/>
          </p:nvSpPr>
          <p:spPr>
            <a:xfrm>
              <a:off x="2845059" y="5154897"/>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D0A420-9ED0-A642-9BB4-488B873493C2}"/>
                </a:ext>
              </a:extLst>
            </p:cNvPr>
            <p:cNvSpPr/>
            <p:nvPr/>
          </p:nvSpPr>
          <p:spPr>
            <a:xfrm>
              <a:off x="3294022" y="56171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22175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For this fruit classification example..</a:t>
            </a:r>
            <a:endParaRPr lang="en-US" sz="2200" dirty="0">
              <a:latin typeface="Helvetica" pitchFamily="2" charset="0"/>
            </a:endParaRPr>
          </a:p>
          <a:p>
            <a:endParaRPr lang="en-US" sz="2200" dirty="0">
              <a:latin typeface="Helvetica" pitchFamily="2" charset="0"/>
            </a:endParaRPr>
          </a:p>
          <a:p>
            <a:r>
              <a:rPr lang="en-US" sz="2200" dirty="0">
                <a:latin typeface="Helvetica" pitchFamily="2" charset="0"/>
              </a:rPr>
              <a:t> Dimensions: n = 2 (two attributes! Sweetness and Sourness!)</a:t>
            </a:r>
          </a:p>
          <a:p>
            <a:r>
              <a:rPr lang="en-US" sz="2200" dirty="0">
                <a:latin typeface="Helvetica" pitchFamily="2" charset="0"/>
              </a:rPr>
              <a:t> Num Neighbors: k = 3 (chosen arbitrarily).</a:t>
            </a:r>
          </a:p>
          <a:p>
            <a:r>
              <a:rPr lang="en-US" sz="2200" dirty="0">
                <a:latin typeface="Helvetica" pitchFamily="2" charset="0"/>
              </a:rPr>
              <a:t> Distance: Euclidean (“straight line distance”) (Manhattan distance could have been a nice choice here too!)</a:t>
            </a:r>
            <a:endParaRPr lang="en-US" sz="2400" dirty="0">
              <a:latin typeface="Helvetica" pitchFamily="2" charset="0"/>
            </a:endParaRPr>
          </a:p>
        </p:txBody>
      </p:sp>
    </p:spTree>
    <p:extLst>
      <p:ext uri="{BB962C8B-B14F-4D97-AF65-F5344CB8AC3E}">
        <p14:creationId xmlns:p14="http://schemas.microsoft.com/office/powerpoint/2010/main" val="244815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Euclidean Distance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653941"/>
                <a:ext cx="10058400" cy="3849624"/>
              </a:xfrm>
            </p:spPr>
            <p:txBody>
              <a:bodyPr>
                <a:normAutofit/>
              </a:bodyPr>
              <a:lstStyle/>
              <a:p>
                <a:r>
                  <a:rPr lang="en-US" sz="2400" dirty="0">
                    <a:latin typeface="Helvetica" pitchFamily="2" charset="0"/>
                  </a:rPr>
                  <a:t>So, the Euclidean Distance between two points </a:t>
                </a:r>
                <a14:m>
                  <m:oMath xmlns:m="http://schemas.openxmlformats.org/officeDocument/2006/math">
                    <m:r>
                      <a:rPr lang="en-US" sz="2400" i="1">
                        <a:latin typeface="Cambria Math" panose="02040503050406030204" pitchFamily="18" charset="0"/>
                      </a:rPr>
                      <m:t>𝑥</m:t>
                    </m:r>
                  </m:oMath>
                </a14:m>
                <a:r>
                  <a:rPr lang="en-US" sz="2400" dirty="0">
                    <a:latin typeface="Helvetica" pitchFamily="2" charset="0"/>
                  </a:rPr>
                  <a:t> and </a:t>
                </a:r>
                <a14:m>
                  <m:oMath xmlns:m="http://schemas.openxmlformats.org/officeDocument/2006/math">
                    <m:r>
                      <a:rPr lang="en-US" sz="2400" i="1">
                        <a:latin typeface="Cambria Math" panose="02040503050406030204" pitchFamily="18" charset="0"/>
                      </a:rPr>
                      <m:t>𝑦</m:t>
                    </m:r>
                  </m:oMath>
                </a14:m>
                <a:r>
                  <a:rPr lang="en-US" sz="2400" dirty="0">
                    <a:latin typeface="Helvetica" pitchFamily="2" charset="0"/>
                  </a:rPr>
                  <a:t> in two dimensional space is this! You’ve probably seen this before!</a:t>
                </a:r>
              </a:p>
              <a:p>
                <a:r>
                  <a:rPr lang="en-US" sz="2400" dirty="0">
                    <a:latin typeface="Helvetica" pitchFamily="2" charset="0"/>
                  </a:rPr>
                  <a:t>Right? It’s commonly referred to as the </a:t>
                </a:r>
                <a:r>
                  <a:rPr lang="en-US" sz="2400" b="1" dirty="0">
                    <a:latin typeface="Helvetica" pitchFamily="2" charset="0"/>
                  </a:rPr>
                  <a:t>Distance Formula</a:t>
                </a:r>
                <a:r>
                  <a:rPr lang="en-US" sz="2400" dirty="0">
                    <a:latin typeface="Helvetica" pitchFamily="2" charset="0"/>
                  </a:rPr>
                  <a:t>.</a:t>
                </a:r>
              </a:p>
              <a:p>
                <a:endParaRPr lang="en-US" sz="2400" dirty="0">
                  <a:latin typeface="Helvetica" pitchFamily="2" charset="0"/>
                </a:endParaRPr>
              </a:p>
              <a:p>
                <a:pPr marL="0" indent="0" algn="ctr">
                  <a:buNone/>
                </a:pPr>
                <a14:m>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smtClean="0">
                            <a:latin typeface="Cambria Math" panose="02040503050406030204" pitchFamily="18" charset="0"/>
                          </a:rPr>
                          <m:t> </m:t>
                        </m:r>
                      </m:e>
                    </m:d>
                  </m:oMath>
                </a14:m>
                <a:r>
                  <a:rPr lang="en-US" sz="2400" dirty="0"/>
                  <a:t>   </a:t>
                </a:r>
                <a:r>
                  <a:rPr lang="en-US" sz="2400" dirty="0">
                    <a:latin typeface="Helvetica" pitchFamily="2" charset="0"/>
                  </a:rPr>
                  <a:t>and</a:t>
                </a:r>
                <a:r>
                  <a:rPr lang="en-US" sz="2400" dirty="0"/>
                  <a:t>   </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2</m:t>
                            </m:r>
                          </m:sub>
                        </m:sSub>
                        <m:r>
                          <a:rPr lang="en-US" sz="2400" i="1" smtClean="0">
                            <a:latin typeface="Cambria Math" panose="02040503050406030204" pitchFamily="18" charset="0"/>
                          </a:rPr>
                          <m:t> </m:t>
                        </m:r>
                      </m:e>
                    </m:d>
                  </m:oMath>
                </a14:m>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e>
                              </m:d>
                            </m:e>
                            <m:sup>
                              <m:r>
                                <a:rPr lang="en-US" sz="2400" i="1">
                                  <a:latin typeface="Cambria Math" panose="02040503050406030204" pitchFamily="18" charset="0"/>
                                </a:rPr>
                                <m:t>2</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e>
                              </m:d>
                            </m:e>
                            <m:sup>
                              <m:r>
                                <a:rPr lang="en-US" sz="2400" i="1">
                                  <a:latin typeface="Cambria Math" panose="02040503050406030204" pitchFamily="18" charset="0"/>
                                </a:rPr>
                                <m:t>2</m:t>
                              </m:r>
                            </m:sup>
                          </m:sSup>
                        </m:e>
                      </m:rad>
                    </m:oMath>
                  </m:oMathPara>
                </a14:m>
                <a:endParaRPr lang="en-US" sz="24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1653941"/>
                <a:ext cx="10058400" cy="3849624"/>
              </a:xfrm>
              <a:blipFill>
                <a:blip r:embed="rId2"/>
                <a:stretch>
                  <a:fillRect l="-883"/>
                </a:stretch>
              </a:blipFill>
            </p:spPr>
            <p:txBody>
              <a:bodyPr/>
              <a:lstStyle/>
              <a:p>
                <a:r>
                  <a:rPr lang="en-US">
                    <a:noFill/>
                  </a:rPr>
                  <a:t> </a:t>
                </a:r>
              </a:p>
            </p:txBody>
          </p:sp>
        </mc:Fallback>
      </mc:AlternateContent>
    </p:spTree>
    <p:extLst>
      <p:ext uri="{BB962C8B-B14F-4D97-AF65-F5344CB8AC3E}">
        <p14:creationId xmlns:p14="http://schemas.microsoft.com/office/powerpoint/2010/main" val="2600273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Euclidean Distance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85000" lnSpcReduction="10000"/>
              </a:bodyPr>
              <a:lstStyle/>
              <a:p>
                <a:r>
                  <a:rPr lang="en-US" sz="2400" dirty="0">
                    <a:latin typeface="Helvetica" pitchFamily="2" charset="0"/>
                  </a:rPr>
                  <a:t>And the Euclidean Distance between two vectors </a:t>
                </a:r>
                <a14:m>
                  <m:oMath xmlns:m="http://schemas.openxmlformats.org/officeDocument/2006/math">
                    <m:r>
                      <a:rPr lang="en-US" sz="2400" i="1">
                        <a:latin typeface="Cambria Math" panose="02040503050406030204" pitchFamily="18" charset="0"/>
                      </a:rPr>
                      <m:t>𝑥</m:t>
                    </m:r>
                  </m:oMath>
                </a14:m>
                <a:r>
                  <a:rPr lang="en-US" sz="2400" dirty="0">
                    <a:latin typeface="Helvetica" pitchFamily="2" charset="0"/>
                  </a:rPr>
                  <a:t> and </a:t>
                </a:r>
                <a14:m>
                  <m:oMath xmlns:m="http://schemas.openxmlformats.org/officeDocument/2006/math">
                    <m:r>
                      <a:rPr lang="en-US" sz="2400" i="1">
                        <a:latin typeface="Cambria Math" panose="02040503050406030204" pitchFamily="18" charset="0"/>
                      </a:rPr>
                      <m:t>𝑦</m:t>
                    </m:r>
                  </m:oMath>
                </a14:m>
                <a:r>
                  <a:rPr lang="en-US" sz="2400" dirty="0">
                    <a:latin typeface="Helvetica" pitchFamily="2" charset="0"/>
                  </a:rPr>
                  <a:t> in </a:t>
                </a:r>
                <a:r>
                  <a:rPr lang="en-US" sz="2400" i="1" dirty="0">
                    <a:latin typeface="Helvetica" pitchFamily="2" charset="0"/>
                  </a:rPr>
                  <a:t>n</a:t>
                </a:r>
                <a:r>
                  <a:rPr lang="en-US" sz="2400" dirty="0">
                    <a:latin typeface="Helvetica" pitchFamily="2" charset="0"/>
                  </a:rPr>
                  <a:t>-dimensional space is this!</a:t>
                </a:r>
              </a:p>
              <a:p>
                <a:r>
                  <a:rPr lang="en-US" sz="2400" dirty="0">
                    <a:latin typeface="Helvetica" pitchFamily="2" charset="0"/>
                  </a:rPr>
                  <a:t>That is, this is how we generalize the equation to work in 3d space!</a:t>
                </a:r>
              </a:p>
              <a:p>
                <a:pPr lvl="1"/>
                <a:r>
                  <a:rPr lang="en-US" sz="2200" dirty="0">
                    <a:latin typeface="Helvetica" pitchFamily="2" charset="0"/>
                  </a:rPr>
                  <a:t>Or 4d space… or n-d space!</a:t>
                </a:r>
              </a:p>
              <a:p>
                <a:pPr lvl="2"/>
                <a:r>
                  <a:rPr lang="en-US" sz="2100" dirty="0">
                    <a:latin typeface="Helvetica" pitchFamily="2" charset="0"/>
                  </a:rPr>
                  <a:t>One dimension per attribute! Sometimes your data is going to have a *lot* of features!</a:t>
                </a:r>
              </a:p>
              <a:p>
                <a:endParaRPr lang="en-US" sz="2400" dirty="0">
                  <a:latin typeface="Helvetica" pitchFamily="2" charset="0"/>
                </a:endParaRPr>
              </a:p>
              <a:p>
                <a:pPr marL="0" indent="0" algn="ctr">
                  <a:buNone/>
                </a:pPr>
                <a14:m>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e>
                    </m:d>
                  </m:oMath>
                </a14:m>
                <a:r>
                  <a:rPr lang="en-US" sz="2400" dirty="0"/>
                  <a:t>   </a:t>
                </a:r>
                <a:r>
                  <a:rPr lang="en-US" sz="2400" dirty="0">
                    <a:latin typeface="Helvetica" pitchFamily="2" charset="0"/>
                  </a:rPr>
                  <a:t>and</a:t>
                </a:r>
                <a:r>
                  <a:rPr lang="en-US" sz="2400" dirty="0"/>
                  <a:t>   </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e>
                    </m:d>
                  </m:oMath>
                </a14:m>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e>
                              </m:d>
                            </m:e>
                            <m:sup>
                              <m:r>
                                <a:rPr lang="en-US" sz="2400" i="1">
                                  <a:latin typeface="Cambria Math" panose="02040503050406030204" pitchFamily="18" charset="0"/>
                                </a:rPr>
                                <m:t>2</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e>
                              </m:d>
                            </m:e>
                            <m:sup>
                              <m:r>
                                <a:rPr lang="en-US" sz="2400" i="1">
                                  <a:latin typeface="Cambria Math" panose="02040503050406030204" pitchFamily="18" charset="0"/>
                                </a:rPr>
                                <m:t>2</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e>
                              </m:d>
                            </m:e>
                            <m:sup>
                              <m:r>
                                <a:rPr lang="en-US" sz="2400" i="1">
                                  <a:latin typeface="Cambria Math" panose="02040503050406030204" pitchFamily="18" charset="0"/>
                                </a:rPr>
                                <m:t>2</m:t>
                              </m:r>
                            </m:sup>
                          </m:sSup>
                        </m:e>
                      </m:rad>
                    </m:oMath>
                  </m:oMathPara>
                </a14:m>
                <a:endParaRPr lang="en-US" sz="24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2"/>
                <a:stretch>
                  <a:fillRect l="-631"/>
                </a:stretch>
              </a:blipFill>
            </p:spPr>
            <p:txBody>
              <a:bodyPr/>
              <a:lstStyle/>
              <a:p>
                <a:r>
                  <a:rPr lang="en-US">
                    <a:noFill/>
                  </a:rPr>
                  <a:t> </a:t>
                </a:r>
              </a:p>
            </p:txBody>
          </p:sp>
        </mc:Fallback>
      </mc:AlternateContent>
    </p:spTree>
    <p:extLst>
      <p:ext uri="{BB962C8B-B14F-4D97-AF65-F5344CB8AC3E}">
        <p14:creationId xmlns:p14="http://schemas.microsoft.com/office/powerpoint/2010/main" val="3612657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Euclidean Distance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That same equation presented slightly more </a:t>
                </a:r>
                <a:r>
                  <a:rPr lang="en-US" sz="2400" dirty="0" err="1">
                    <a:latin typeface="Helvetica" pitchFamily="2" charset="0"/>
                  </a:rPr>
                  <a:t>svelt-ly</a:t>
                </a:r>
                <a:r>
                  <a:rPr lang="en-US" sz="2400" dirty="0">
                    <a:latin typeface="Helvetica" pitchFamily="2" charset="0"/>
                  </a:rPr>
                  <a:t>.</a:t>
                </a:r>
              </a:p>
              <a:p>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d>
                                </m:e>
                                <m:sup>
                                  <m:r>
                                    <a:rPr lang="en-US" sz="2400" i="1">
                                      <a:latin typeface="Cambria Math" panose="02040503050406030204" pitchFamily="18" charset="0"/>
                                    </a:rPr>
                                    <m:t>2</m:t>
                                  </m:r>
                                </m:sup>
                              </m:sSup>
                            </m:e>
                          </m:nary>
                        </m:e>
                      </m:rad>
                    </m:oMath>
                  </m:oMathPara>
                </a14:m>
                <a:endParaRPr lang="en-US" sz="24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2"/>
                <a:stretch>
                  <a:fillRect l="-883" b="-14803"/>
                </a:stretch>
              </a:blipFill>
            </p:spPr>
            <p:txBody>
              <a:bodyPr/>
              <a:lstStyle/>
              <a:p>
                <a:r>
                  <a:rPr lang="en-US">
                    <a:noFill/>
                  </a:rPr>
                  <a:t> </a:t>
                </a:r>
              </a:p>
            </p:txBody>
          </p:sp>
        </mc:Fallback>
      </mc:AlternateContent>
    </p:spTree>
    <p:extLst>
      <p:ext uri="{BB962C8B-B14F-4D97-AF65-F5344CB8AC3E}">
        <p14:creationId xmlns:p14="http://schemas.microsoft.com/office/powerpoint/2010/main" val="1722552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Fast Recap Questions!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Broadly speaking, what does it mean to train a classifier using supervised learning? </a:t>
            </a:r>
          </a:p>
          <a:p>
            <a:endParaRPr lang="en-US" sz="2400" dirty="0">
              <a:latin typeface="Helvetica" pitchFamily="2" charset="0"/>
            </a:endParaRPr>
          </a:p>
          <a:p>
            <a:r>
              <a:rPr lang="en-US" sz="2400" dirty="0">
                <a:latin typeface="Helvetica" pitchFamily="2" charset="0"/>
              </a:rPr>
              <a:t>Name something the Naïve Bayes Classifier and Decision Trees, have in common</a:t>
            </a:r>
          </a:p>
          <a:p>
            <a:endParaRPr lang="en-US" sz="2400" dirty="0">
              <a:latin typeface="Helvetica" pitchFamily="2" charset="0"/>
            </a:endParaRPr>
          </a:p>
          <a:p>
            <a:endParaRPr lang="en-US" sz="2400" dirty="0">
              <a:latin typeface="Helvetica" pitchFamily="2" charset="0"/>
            </a:endParaRPr>
          </a:p>
        </p:txBody>
      </p:sp>
    </p:spTree>
    <p:extLst>
      <p:ext uri="{BB962C8B-B14F-4D97-AF65-F5344CB8AC3E}">
        <p14:creationId xmlns:p14="http://schemas.microsoft.com/office/powerpoint/2010/main" val="4009726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So, let’s take our previously plotted data, and add a new, unlabeled example to it!</a:t>
            </a:r>
          </a:p>
        </p:txBody>
      </p:sp>
      <p:grpSp>
        <p:nvGrpSpPr>
          <p:cNvPr id="34" name="Group 33">
            <a:extLst>
              <a:ext uri="{FF2B5EF4-FFF2-40B4-BE49-F238E27FC236}">
                <a16:creationId xmlns:a16="http://schemas.microsoft.com/office/drawing/2014/main" id="{3FC94D09-156F-384B-8349-CE4E10CA1FB5}"/>
              </a:ext>
            </a:extLst>
          </p:cNvPr>
          <p:cNvGrpSpPr/>
          <p:nvPr/>
        </p:nvGrpSpPr>
        <p:grpSpPr>
          <a:xfrm>
            <a:off x="523571" y="2877575"/>
            <a:ext cx="3913518" cy="3657600"/>
            <a:chOff x="523571" y="2877575"/>
            <a:chExt cx="3913518" cy="3657600"/>
          </a:xfrm>
        </p:grpSpPr>
        <p:grpSp>
          <p:nvGrpSpPr>
            <p:cNvPr id="6" name="Group 5">
              <a:extLst>
                <a:ext uri="{FF2B5EF4-FFF2-40B4-BE49-F238E27FC236}">
                  <a16:creationId xmlns:a16="http://schemas.microsoft.com/office/drawing/2014/main" id="{5D89DFF1-22E2-B04A-A416-4CEFE322B777}"/>
                </a:ext>
              </a:extLst>
            </p:cNvPr>
            <p:cNvGrpSpPr/>
            <p:nvPr/>
          </p:nvGrpSpPr>
          <p:grpSpPr>
            <a:xfrm>
              <a:off x="523571" y="2877575"/>
              <a:ext cx="3913518" cy="3657600"/>
              <a:chOff x="281093" y="2065565"/>
              <a:chExt cx="4037818" cy="4045589"/>
            </a:xfrm>
          </p:grpSpPr>
          <p:cxnSp>
            <p:nvCxnSpPr>
              <p:cNvPr id="7" name="Straight Arrow Connector 6">
                <a:extLst>
                  <a:ext uri="{FF2B5EF4-FFF2-40B4-BE49-F238E27FC236}">
                    <a16:creationId xmlns:a16="http://schemas.microsoft.com/office/drawing/2014/main" id="{9DCA254B-5554-AB41-90F9-8CF252958C2A}"/>
                  </a:ext>
                </a:extLst>
              </p:cNvPr>
              <p:cNvCxnSpPr/>
              <p:nvPr/>
            </p:nvCxnSpPr>
            <p:spPr>
              <a:xfrm flipV="1">
                <a:off x="1254581" y="2228850"/>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29BA-CED0-4F4D-B412-216CDC6C9E0E}"/>
                  </a:ext>
                </a:extLst>
              </p:cNvPr>
              <p:cNvCxnSpPr/>
              <p:nvPr/>
            </p:nvCxnSpPr>
            <p:spPr>
              <a:xfrm flipV="1">
                <a:off x="1753966"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76F39-A625-454E-8867-E74632189AED}"/>
                  </a:ext>
                </a:extLst>
              </p:cNvPr>
              <p:cNvCxnSpPr/>
              <p:nvPr/>
            </p:nvCxnSpPr>
            <p:spPr>
              <a:xfrm flipV="1">
                <a:off x="2242463"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580135-3E74-5945-92AF-1A930361853C}"/>
                  </a:ext>
                </a:extLst>
              </p:cNvPr>
              <p:cNvCxnSpPr/>
              <p:nvPr/>
            </p:nvCxnSpPr>
            <p:spPr>
              <a:xfrm flipV="1">
                <a:off x="275001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067FE8-F3F3-5E48-A46B-7386DE937D44}"/>
                  </a:ext>
                </a:extLst>
              </p:cNvPr>
              <p:cNvCxnSpPr/>
              <p:nvPr/>
            </p:nvCxnSpPr>
            <p:spPr>
              <a:xfrm flipV="1">
                <a:off x="3233075"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56FAF-BC14-D140-8F4B-7454D85CF02D}"/>
                  </a:ext>
                </a:extLst>
              </p:cNvPr>
              <p:cNvCxnSpPr/>
              <p:nvPr/>
            </p:nvCxnSpPr>
            <p:spPr>
              <a:xfrm flipV="1">
                <a:off x="374333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703C1D-D5C1-7F4A-A5E0-E35892290C9E}"/>
                  </a:ext>
                </a:extLst>
              </p:cNvPr>
              <p:cNvCxnSpPr/>
              <p:nvPr/>
            </p:nvCxnSpPr>
            <p:spPr>
              <a:xfrm rot="5400000" flipV="1">
                <a:off x="2469699" y="984474"/>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B7F6F-30EB-BF49-995C-A55E0D166F12}"/>
                  </a:ext>
                </a:extLst>
              </p:cNvPr>
              <p:cNvCxnSpPr/>
              <p:nvPr/>
            </p:nvCxnSpPr>
            <p:spPr>
              <a:xfrm rot="5400000" flipV="1">
                <a:off x="2469700" y="148385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857E1-F651-8A4D-B9EE-D3E907FDB7B8}"/>
                  </a:ext>
                </a:extLst>
              </p:cNvPr>
              <p:cNvCxnSpPr/>
              <p:nvPr/>
            </p:nvCxnSpPr>
            <p:spPr>
              <a:xfrm rot="5400000" flipV="1">
                <a:off x="2469700" y="1972356"/>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88A6-A147-794B-9271-F2913DF89C76}"/>
                  </a:ext>
                </a:extLst>
              </p:cNvPr>
              <p:cNvCxnSpPr/>
              <p:nvPr/>
            </p:nvCxnSpPr>
            <p:spPr>
              <a:xfrm rot="5400000" flipV="1">
                <a:off x="2469700" y="247990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46B0E8-7FCC-1848-B988-328589C8FDC2}"/>
                  </a:ext>
                </a:extLst>
              </p:cNvPr>
              <p:cNvCxnSpPr/>
              <p:nvPr/>
            </p:nvCxnSpPr>
            <p:spPr>
              <a:xfrm rot="5400000" flipV="1">
                <a:off x="2469700" y="2962968"/>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C43112-2078-3443-B871-74FDF55EAE3D}"/>
                  </a:ext>
                </a:extLst>
              </p:cNvPr>
              <p:cNvCxnSpPr/>
              <p:nvPr/>
            </p:nvCxnSpPr>
            <p:spPr>
              <a:xfrm rot="5400000" flipV="1">
                <a:off x="2469700" y="347322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CBF2D2-5777-814B-94B9-67F24F547342}"/>
                  </a:ext>
                </a:extLst>
              </p:cNvPr>
              <p:cNvCxnSpPr/>
              <p:nvPr/>
            </p:nvCxnSpPr>
            <p:spPr>
              <a:xfrm flipV="1">
                <a:off x="751116" y="2065565"/>
                <a:ext cx="0" cy="36004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7F2606-AA61-2546-8B1C-FF890293EB77}"/>
                  </a:ext>
                </a:extLst>
              </p:cNvPr>
              <p:cNvCxnSpPr/>
              <p:nvPr/>
            </p:nvCxnSpPr>
            <p:spPr>
              <a:xfrm>
                <a:off x="751116" y="5666016"/>
                <a:ext cx="35677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83D74-0497-F541-A522-A7EC0BB5E29A}"/>
                  </a:ext>
                </a:extLst>
              </p:cNvPr>
              <p:cNvSpPr txBox="1"/>
              <p:nvPr/>
            </p:nvSpPr>
            <p:spPr>
              <a:xfrm>
                <a:off x="2000660" y="5649489"/>
                <a:ext cx="93807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p:txBody>
          </p:sp>
          <p:sp>
            <p:nvSpPr>
              <p:cNvPr id="22" name="TextBox 21">
                <a:extLst>
                  <a:ext uri="{FF2B5EF4-FFF2-40B4-BE49-F238E27FC236}">
                    <a16:creationId xmlns:a16="http://schemas.microsoft.com/office/drawing/2014/main" id="{40971090-A899-5544-806D-95399EB0BCBB}"/>
                  </a:ext>
                </a:extLst>
              </p:cNvPr>
              <p:cNvSpPr txBox="1"/>
              <p:nvPr/>
            </p:nvSpPr>
            <p:spPr>
              <a:xfrm rot="16200000">
                <a:off x="127846" y="3716598"/>
                <a:ext cx="768159"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p:txBody>
          </p:sp>
        </p:grpSp>
        <p:sp>
          <p:nvSpPr>
            <p:cNvPr id="23" name="Oval 22">
              <a:extLst>
                <a:ext uri="{FF2B5EF4-FFF2-40B4-BE49-F238E27FC236}">
                  <a16:creationId xmlns:a16="http://schemas.microsoft.com/office/drawing/2014/main" id="{60855A64-ECCF-7745-9E6D-4A1932A4449F}"/>
                </a:ext>
              </a:extLst>
            </p:cNvPr>
            <p:cNvSpPr/>
            <p:nvPr/>
          </p:nvSpPr>
          <p:spPr>
            <a:xfrm>
              <a:off x="1386398" y="3353246"/>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6390F6-7258-F744-9016-CCA7E8290DC3}"/>
                </a:ext>
              </a:extLst>
            </p:cNvPr>
            <p:cNvSpPr/>
            <p:nvPr/>
          </p:nvSpPr>
          <p:spPr>
            <a:xfrm>
              <a:off x="1389128" y="384854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5EB3B9C-469C-584F-B0DD-595F1E5FBEA3}"/>
                </a:ext>
              </a:extLst>
            </p:cNvPr>
            <p:cNvSpPr/>
            <p:nvPr/>
          </p:nvSpPr>
          <p:spPr>
            <a:xfrm>
              <a:off x="1889863" y="385670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AA79A-5D86-AA46-8356-06BC3E135045}"/>
                </a:ext>
              </a:extLst>
            </p:cNvPr>
            <p:cNvSpPr/>
            <p:nvPr/>
          </p:nvSpPr>
          <p:spPr>
            <a:xfrm>
              <a:off x="2845059" y="4755724"/>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97F065-40B3-DD41-8FFA-60A5097F2708}"/>
                </a:ext>
              </a:extLst>
            </p:cNvPr>
            <p:cNvSpPr/>
            <p:nvPr/>
          </p:nvSpPr>
          <p:spPr>
            <a:xfrm>
              <a:off x="3804281" y="563213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C6E4F4-AA63-3242-9805-60BBEA8611E0}"/>
                </a:ext>
              </a:extLst>
            </p:cNvPr>
            <p:cNvSpPr/>
            <p:nvPr/>
          </p:nvSpPr>
          <p:spPr>
            <a:xfrm>
              <a:off x="2845059" y="5154897"/>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D0A420-9ED0-A642-9BB4-488B873493C2}"/>
                </a:ext>
              </a:extLst>
            </p:cNvPr>
            <p:cNvSpPr/>
            <p:nvPr/>
          </p:nvSpPr>
          <p:spPr>
            <a:xfrm>
              <a:off x="3294022" y="56171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24124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Here’s the new example, colored in ‘blue’ down there at (4,1).</a:t>
            </a:r>
          </a:p>
        </p:txBody>
      </p:sp>
      <p:grpSp>
        <p:nvGrpSpPr>
          <p:cNvPr id="34" name="Group 33">
            <a:extLst>
              <a:ext uri="{FF2B5EF4-FFF2-40B4-BE49-F238E27FC236}">
                <a16:creationId xmlns:a16="http://schemas.microsoft.com/office/drawing/2014/main" id="{3FC94D09-156F-384B-8349-CE4E10CA1FB5}"/>
              </a:ext>
            </a:extLst>
          </p:cNvPr>
          <p:cNvGrpSpPr/>
          <p:nvPr/>
        </p:nvGrpSpPr>
        <p:grpSpPr>
          <a:xfrm>
            <a:off x="523571" y="2877575"/>
            <a:ext cx="3913518" cy="3657600"/>
            <a:chOff x="523571" y="2877575"/>
            <a:chExt cx="3913518" cy="3657600"/>
          </a:xfrm>
        </p:grpSpPr>
        <p:grpSp>
          <p:nvGrpSpPr>
            <p:cNvPr id="6" name="Group 5">
              <a:extLst>
                <a:ext uri="{FF2B5EF4-FFF2-40B4-BE49-F238E27FC236}">
                  <a16:creationId xmlns:a16="http://schemas.microsoft.com/office/drawing/2014/main" id="{5D89DFF1-22E2-B04A-A416-4CEFE322B777}"/>
                </a:ext>
              </a:extLst>
            </p:cNvPr>
            <p:cNvGrpSpPr/>
            <p:nvPr/>
          </p:nvGrpSpPr>
          <p:grpSpPr>
            <a:xfrm>
              <a:off x="523571" y="2877575"/>
              <a:ext cx="3913518" cy="3657600"/>
              <a:chOff x="281093" y="2065565"/>
              <a:chExt cx="4037818" cy="4045589"/>
            </a:xfrm>
          </p:grpSpPr>
          <p:cxnSp>
            <p:nvCxnSpPr>
              <p:cNvPr id="7" name="Straight Arrow Connector 6">
                <a:extLst>
                  <a:ext uri="{FF2B5EF4-FFF2-40B4-BE49-F238E27FC236}">
                    <a16:creationId xmlns:a16="http://schemas.microsoft.com/office/drawing/2014/main" id="{9DCA254B-5554-AB41-90F9-8CF252958C2A}"/>
                  </a:ext>
                </a:extLst>
              </p:cNvPr>
              <p:cNvCxnSpPr/>
              <p:nvPr/>
            </p:nvCxnSpPr>
            <p:spPr>
              <a:xfrm flipV="1">
                <a:off x="1254581" y="2228850"/>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29BA-CED0-4F4D-B412-216CDC6C9E0E}"/>
                  </a:ext>
                </a:extLst>
              </p:cNvPr>
              <p:cNvCxnSpPr/>
              <p:nvPr/>
            </p:nvCxnSpPr>
            <p:spPr>
              <a:xfrm flipV="1">
                <a:off x="1753966"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76F39-A625-454E-8867-E74632189AED}"/>
                  </a:ext>
                </a:extLst>
              </p:cNvPr>
              <p:cNvCxnSpPr/>
              <p:nvPr/>
            </p:nvCxnSpPr>
            <p:spPr>
              <a:xfrm flipV="1">
                <a:off x="2242463"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580135-3E74-5945-92AF-1A930361853C}"/>
                  </a:ext>
                </a:extLst>
              </p:cNvPr>
              <p:cNvCxnSpPr/>
              <p:nvPr/>
            </p:nvCxnSpPr>
            <p:spPr>
              <a:xfrm flipV="1">
                <a:off x="275001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067FE8-F3F3-5E48-A46B-7386DE937D44}"/>
                  </a:ext>
                </a:extLst>
              </p:cNvPr>
              <p:cNvCxnSpPr/>
              <p:nvPr/>
            </p:nvCxnSpPr>
            <p:spPr>
              <a:xfrm flipV="1">
                <a:off x="3233075"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56FAF-BC14-D140-8F4B-7454D85CF02D}"/>
                  </a:ext>
                </a:extLst>
              </p:cNvPr>
              <p:cNvCxnSpPr/>
              <p:nvPr/>
            </p:nvCxnSpPr>
            <p:spPr>
              <a:xfrm flipV="1">
                <a:off x="374333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703C1D-D5C1-7F4A-A5E0-E35892290C9E}"/>
                  </a:ext>
                </a:extLst>
              </p:cNvPr>
              <p:cNvCxnSpPr/>
              <p:nvPr/>
            </p:nvCxnSpPr>
            <p:spPr>
              <a:xfrm rot="5400000" flipV="1">
                <a:off x="2469699" y="984474"/>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B7F6F-30EB-BF49-995C-A55E0D166F12}"/>
                  </a:ext>
                </a:extLst>
              </p:cNvPr>
              <p:cNvCxnSpPr/>
              <p:nvPr/>
            </p:nvCxnSpPr>
            <p:spPr>
              <a:xfrm rot="5400000" flipV="1">
                <a:off x="2469700" y="148385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857E1-F651-8A4D-B9EE-D3E907FDB7B8}"/>
                  </a:ext>
                </a:extLst>
              </p:cNvPr>
              <p:cNvCxnSpPr/>
              <p:nvPr/>
            </p:nvCxnSpPr>
            <p:spPr>
              <a:xfrm rot="5400000" flipV="1">
                <a:off x="2469700" y="1972356"/>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88A6-A147-794B-9271-F2913DF89C76}"/>
                  </a:ext>
                </a:extLst>
              </p:cNvPr>
              <p:cNvCxnSpPr/>
              <p:nvPr/>
            </p:nvCxnSpPr>
            <p:spPr>
              <a:xfrm rot="5400000" flipV="1">
                <a:off x="2469700" y="247990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46B0E8-7FCC-1848-B988-328589C8FDC2}"/>
                  </a:ext>
                </a:extLst>
              </p:cNvPr>
              <p:cNvCxnSpPr/>
              <p:nvPr/>
            </p:nvCxnSpPr>
            <p:spPr>
              <a:xfrm rot="5400000" flipV="1">
                <a:off x="2469700" y="2962968"/>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C43112-2078-3443-B871-74FDF55EAE3D}"/>
                  </a:ext>
                </a:extLst>
              </p:cNvPr>
              <p:cNvCxnSpPr/>
              <p:nvPr/>
            </p:nvCxnSpPr>
            <p:spPr>
              <a:xfrm rot="5400000" flipV="1">
                <a:off x="2469700" y="347322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CBF2D2-5777-814B-94B9-67F24F547342}"/>
                  </a:ext>
                </a:extLst>
              </p:cNvPr>
              <p:cNvCxnSpPr/>
              <p:nvPr/>
            </p:nvCxnSpPr>
            <p:spPr>
              <a:xfrm flipV="1">
                <a:off x="751116" y="2065565"/>
                <a:ext cx="0" cy="36004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7F2606-AA61-2546-8B1C-FF890293EB77}"/>
                  </a:ext>
                </a:extLst>
              </p:cNvPr>
              <p:cNvCxnSpPr/>
              <p:nvPr/>
            </p:nvCxnSpPr>
            <p:spPr>
              <a:xfrm>
                <a:off x="751116" y="5666016"/>
                <a:ext cx="35677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83D74-0497-F541-A522-A7EC0BB5E29A}"/>
                  </a:ext>
                </a:extLst>
              </p:cNvPr>
              <p:cNvSpPr txBox="1"/>
              <p:nvPr/>
            </p:nvSpPr>
            <p:spPr>
              <a:xfrm>
                <a:off x="2000660" y="5649489"/>
                <a:ext cx="93807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p:txBody>
          </p:sp>
          <p:sp>
            <p:nvSpPr>
              <p:cNvPr id="22" name="TextBox 21">
                <a:extLst>
                  <a:ext uri="{FF2B5EF4-FFF2-40B4-BE49-F238E27FC236}">
                    <a16:creationId xmlns:a16="http://schemas.microsoft.com/office/drawing/2014/main" id="{40971090-A899-5544-806D-95399EB0BCBB}"/>
                  </a:ext>
                </a:extLst>
              </p:cNvPr>
              <p:cNvSpPr txBox="1"/>
              <p:nvPr/>
            </p:nvSpPr>
            <p:spPr>
              <a:xfrm rot="16200000">
                <a:off x="127846" y="3716598"/>
                <a:ext cx="768159"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p:txBody>
          </p:sp>
        </p:grpSp>
        <p:sp>
          <p:nvSpPr>
            <p:cNvPr id="23" name="Oval 22">
              <a:extLst>
                <a:ext uri="{FF2B5EF4-FFF2-40B4-BE49-F238E27FC236}">
                  <a16:creationId xmlns:a16="http://schemas.microsoft.com/office/drawing/2014/main" id="{60855A64-ECCF-7745-9E6D-4A1932A4449F}"/>
                </a:ext>
              </a:extLst>
            </p:cNvPr>
            <p:cNvSpPr/>
            <p:nvPr/>
          </p:nvSpPr>
          <p:spPr>
            <a:xfrm>
              <a:off x="1386398" y="3353246"/>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6390F6-7258-F744-9016-CCA7E8290DC3}"/>
                </a:ext>
              </a:extLst>
            </p:cNvPr>
            <p:cNvSpPr/>
            <p:nvPr/>
          </p:nvSpPr>
          <p:spPr>
            <a:xfrm>
              <a:off x="1389128" y="384854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5EB3B9C-469C-584F-B0DD-595F1E5FBEA3}"/>
                </a:ext>
              </a:extLst>
            </p:cNvPr>
            <p:cNvSpPr/>
            <p:nvPr/>
          </p:nvSpPr>
          <p:spPr>
            <a:xfrm>
              <a:off x="1889863" y="385670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AA79A-5D86-AA46-8356-06BC3E135045}"/>
                </a:ext>
              </a:extLst>
            </p:cNvPr>
            <p:cNvSpPr/>
            <p:nvPr/>
          </p:nvSpPr>
          <p:spPr>
            <a:xfrm>
              <a:off x="2845059" y="4755724"/>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97F065-40B3-DD41-8FFA-60A5097F2708}"/>
                </a:ext>
              </a:extLst>
            </p:cNvPr>
            <p:cNvSpPr/>
            <p:nvPr/>
          </p:nvSpPr>
          <p:spPr>
            <a:xfrm>
              <a:off x="3804281" y="563213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C6E4F4-AA63-3242-9805-60BBEA8611E0}"/>
                </a:ext>
              </a:extLst>
            </p:cNvPr>
            <p:cNvSpPr/>
            <p:nvPr/>
          </p:nvSpPr>
          <p:spPr>
            <a:xfrm>
              <a:off x="2845059" y="5154897"/>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D0A420-9ED0-A642-9BB4-488B873493C2}"/>
                </a:ext>
              </a:extLst>
            </p:cNvPr>
            <p:cNvSpPr/>
            <p:nvPr/>
          </p:nvSpPr>
          <p:spPr>
            <a:xfrm>
              <a:off x="3294022" y="56171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51B0C017-4E0B-C942-9DDC-07A6718FADB4}"/>
              </a:ext>
            </a:extLst>
          </p:cNvPr>
          <p:cNvSpPr/>
          <p:nvPr/>
        </p:nvSpPr>
        <p:spPr>
          <a:xfrm>
            <a:off x="2846817" y="5619649"/>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8E006E4-37F0-D146-A70A-B0E7E37C58FE}"/>
              </a:ext>
            </a:extLst>
          </p:cNvPr>
          <p:cNvSpPr txBox="1"/>
          <p:nvPr/>
        </p:nvSpPr>
        <p:spPr>
          <a:xfrm>
            <a:off x="6385810" y="3025199"/>
            <a:ext cx="5223401" cy="1754326"/>
          </a:xfrm>
          <a:prstGeom prst="rect">
            <a:avLst/>
          </a:prstGeom>
          <a:noFill/>
        </p:spPr>
        <p:txBody>
          <a:bodyPr wrap="square" rtlCol="0">
            <a:spAutoFit/>
          </a:bodyPr>
          <a:lstStyle/>
          <a:p>
            <a:r>
              <a:rPr lang="en-US" dirty="0">
                <a:latin typeface="Helvetica" pitchFamily="2" charset="0"/>
              </a:rPr>
              <a:t>This is what we know about the new example:</a:t>
            </a:r>
          </a:p>
          <a:p>
            <a:endParaRPr lang="en-US" dirty="0">
              <a:latin typeface="Helvetica" pitchFamily="2" charset="0"/>
            </a:endParaRPr>
          </a:p>
          <a:p>
            <a:r>
              <a:rPr lang="en-US" dirty="0">
                <a:latin typeface="Helvetica" pitchFamily="2" charset="0"/>
              </a:rPr>
              <a:t>Index: Santa Claus Melon</a:t>
            </a:r>
          </a:p>
          <a:p>
            <a:r>
              <a:rPr lang="en-US" dirty="0">
                <a:latin typeface="Helvetica" pitchFamily="2" charset="0"/>
              </a:rPr>
              <a:t>Sweetness = 4</a:t>
            </a:r>
          </a:p>
          <a:p>
            <a:r>
              <a:rPr lang="en-US" dirty="0">
                <a:latin typeface="Helvetica" pitchFamily="2" charset="0"/>
              </a:rPr>
              <a:t>Sourness = 1</a:t>
            </a:r>
          </a:p>
          <a:p>
            <a:r>
              <a:rPr lang="en-US" dirty="0">
                <a:latin typeface="Helvetica" pitchFamily="2" charset="0"/>
              </a:rPr>
              <a:t>Label = ?????????? </a:t>
            </a:r>
          </a:p>
        </p:txBody>
      </p:sp>
      <p:pic>
        <p:nvPicPr>
          <p:cNvPr id="5" name="Picture 4">
            <a:extLst>
              <a:ext uri="{FF2B5EF4-FFF2-40B4-BE49-F238E27FC236}">
                <a16:creationId xmlns:a16="http://schemas.microsoft.com/office/drawing/2014/main" id="{8139AA8A-C28F-B14F-9EE2-D09148F3A8F4}"/>
              </a:ext>
            </a:extLst>
          </p:cNvPr>
          <p:cNvPicPr>
            <a:picLocks noChangeAspect="1"/>
          </p:cNvPicPr>
          <p:nvPr/>
        </p:nvPicPr>
        <p:blipFill>
          <a:blip r:embed="rId2"/>
          <a:stretch>
            <a:fillRect/>
          </a:stretch>
        </p:blipFill>
        <p:spPr>
          <a:xfrm>
            <a:off x="9461378" y="0"/>
            <a:ext cx="2730622" cy="1741085"/>
          </a:xfrm>
          <a:prstGeom prst="rect">
            <a:avLst/>
          </a:prstGeom>
        </p:spPr>
      </p:pic>
      <p:sp>
        <p:nvSpPr>
          <p:cNvPr id="33" name="Oval 32">
            <a:extLst>
              <a:ext uri="{FF2B5EF4-FFF2-40B4-BE49-F238E27FC236}">
                <a16:creationId xmlns:a16="http://schemas.microsoft.com/office/drawing/2014/main" id="{F7734746-E38A-EF4A-890B-010137FA7DC1}"/>
              </a:ext>
            </a:extLst>
          </p:cNvPr>
          <p:cNvSpPr/>
          <p:nvPr/>
        </p:nvSpPr>
        <p:spPr>
          <a:xfrm>
            <a:off x="6178687" y="4077890"/>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820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536864"/>
            <a:ext cx="10601623" cy="3849624"/>
          </a:xfrm>
        </p:spPr>
        <p:txBody>
          <a:bodyPr>
            <a:normAutofit/>
          </a:bodyPr>
          <a:lstStyle/>
          <a:p>
            <a:r>
              <a:rPr lang="en-US" sz="2400" dirty="0">
                <a:latin typeface="Helvetica" pitchFamily="2" charset="0"/>
              </a:rPr>
              <a:t>And. Uh. Yes, the index DOES have the word Melon in it…</a:t>
            </a:r>
          </a:p>
          <a:p>
            <a:r>
              <a:rPr lang="en-US" sz="2400" dirty="0">
                <a:latin typeface="Helvetica" pitchFamily="2" charset="0"/>
              </a:rPr>
              <a:t>But we can’t just trust that! That’s just a name! We’ll figure out what it is with SCIENCE!</a:t>
            </a:r>
          </a:p>
        </p:txBody>
      </p:sp>
      <p:grpSp>
        <p:nvGrpSpPr>
          <p:cNvPr id="34" name="Group 33">
            <a:extLst>
              <a:ext uri="{FF2B5EF4-FFF2-40B4-BE49-F238E27FC236}">
                <a16:creationId xmlns:a16="http://schemas.microsoft.com/office/drawing/2014/main" id="{3FC94D09-156F-384B-8349-CE4E10CA1FB5}"/>
              </a:ext>
            </a:extLst>
          </p:cNvPr>
          <p:cNvGrpSpPr/>
          <p:nvPr/>
        </p:nvGrpSpPr>
        <p:grpSpPr>
          <a:xfrm>
            <a:off x="523571" y="2877575"/>
            <a:ext cx="3913518" cy="3657600"/>
            <a:chOff x="523571" y="2877575"/>
            <a:chExt cx="3913518" cy="3657600"/>
          </a:xfrm>
        </p:grpSpPr>
        <p:grpSp>
          <p:nvGrpSpPr>
            <p:cNvPr id="6" name="Group 5">
              <a:extLst>
                <a:ext uri="{FF2B5EF4-FFF2-40B4-BE49-F238E27FC236}">
                  <a16:creationId xmlns:a16="http://schemas.microsoft.com/office/drawing/2014/main" id="{5D89DFF1-22E2-B04A-A416-4CEFE322B777}"/>
                </a:ext>
              </a:extLst>
            </p:cNvPr>
            <p:cNvGrpSpPr/>
            <p:nvPr/>
          </p:nvGrpSpPr>
          <p:grpSpPr>
            <a:xfrm>
              <a:off x="523571" y="2877575"/>
              <a:ext cx="3913518" cy="3657600"/>
              <a:chOff x="281093" y="2065565"/>
              <a:chExt cx="4037818" cy="4045589"/>
            </a:xfrm>
          </p:grpSpPr>
          <p:cxnSp>
            <p:nvCxnSpPr>
              <p:cNvPr id="7" name="Straight Arrow Connector 6">
                <a:extLst>
                  <a:ext uri="{FF2B5EF4-FFF2-40B4-BE49-F238E27FC236}">
                    <a16:creationId xmlns:a16="http://schemas.microsoft.com/office/drawing/2014/main" id="{9DCA254B-5554-AB41-90F9-8CF252958C2A}"/>
                  </a:ext>
                </a:extLst>
              </p:cNvPr>
              <p:cNvCxnSpPr/>
              <p:nvPr/>
            </p:nvCxnSpPr>
            <p:spPr>
              <a:xfrm flipV="1">
                <a:off x="1254581" y="2228850"/>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29BA-CED0-4F4D-B412-216CDC6C9E0E}"/>
                  </a:ext>
                </a:extLst>
              </p:cNvPr>
              <p:cNvCxnSpPr/>
              <p:nvPr/>
            </p:nvCxnSpPr>
            <p:spPr>
              <a:xfrm flipV="1">
                <a:off x="1753966"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76F39-A625-454E-8867-E74632189AED}"/>
                  </a:ext>
                </a:extLst>
              </p:cNvPr>
              <p:cNvCxnSpPr/>
              <p:nvPr/>
            </p:nvCxnSpPr>
            <p:spPr>
              <a:xfrm flipV="1">
                <a:off x="2242463"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580135-3E74-5945-92AF-1A930361853C}"/>
                  </a:ext>
                </a:extLst>
              </p:cNvPr>
              <p:cNvCxnSpPr/>
              <p:nvPr/>
            </p:nvCxnSpPr>
            <p:spPr>
              <a:xfrm flipV="1">
                <a:off x="275001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067FE8-F3F3-5E48-A46B-7386DE937D44}"/>
                  </a:ext>
                </a:extLst>
              </p:cNvPr>
              <p:cNvCxnSpPr/>
              <p:nvPr/>
            </p:nvCxnSpPr>
            <p:spPr>
              <a:xfrm flipV="1">
                <a:off x="3233075"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56FAF-BC14-D140-8F4B-7454D85CF02D}"/>
                  </a:ext>
                </a:extLst>
              </p:cNvPr>
              <p:cNvCxnSpPr/>
              <p:nvPr/>
            </p:nvCxnSpPr>
            <p:spPr>
              <a:xfrm flipV="1">
                <a:off x="374333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703C1D-D5C1-7F4A-A5E0-E35892290C9E}"/>
                  </a:ext>
                </a:extLst>
              </p:cNvPr>
              <p:cNvCxnSpPr/>
              <p:nvPr/>
            </p:nvCxnSpPr>
            <p:spPr>
              <a:xfrm rot="5400000" flipV="1">
                <a:off x="2469699" y="984474"/>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B7F6F-30EB-BF49-995C-A55E0D166F12}"/>
                  </a:ext>
                </a:extLst>
              </p:cNvPr>
              <p:cNvCxnSpPr/>
              <p:nvPr/>
            </p:nvCxnSpPr>
            <p:spPr>
              <a:xfrm rot="5400000" flipV="1">
                <a:off x="2469700" y="148385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857E1-F651-8A4D-B9EE-D3E907FDB7B8}"/>
                  </a:ext>
                </a:extLst>
              </p:cNvPr>
              <p:cNvCxnSpPr/>
              <p:nvPr/>
            </p:nvCxnSpPr>
            <p:spPr>
              <a:xfrm rot="5400000" flipV="1">
                <a:off x="2469700" y="1972356"/>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88A6-A147-794B-9271-F2913DF89C76}"/>
                  </a:ext>
                </a:extLst>
              </p:cNvPr>
              <p:cNvCxnSpPr/>
              <p:nvPr/>
            </p:nvCxnSpPr>
            <p:spPr>
              <a:xfrm rot="5400000" flipV="1">
                <a:off x="2469700" y="247990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46B0E8-7FCC-1848-B988-328589C8FDC2}"/>
                  </a:ext>
                </a:extLst>
              </p:cNvPr>
              <p:cNvCxnSpPr/>
              <p:nvPr/>
            </p:nvCxnSpPr>
            <p:spPr>
              <a:xfrm rot="5400000" flipV="1">
                <a:off x="2469700" y="2962968"/>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C43112-2078-3443-B871-74FDF55EAE3D}"/>
                  </a:ext>
                </a:extLst>
              </p:cNvPr>
              <p:cNvCxnSpPr/>
              <p:nvPr/>
            </p:nvCxnSpPr>
            <p:spPr>
              <a:xfrm rot="5400000" flipV="1">
                <a:off x="2469700" y="347322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CBF2D2-5777-814B-94B9-67F24F547342}"/>
                  </a:ext>
                </a:extLst>
              </p:cNvPr>
              <p:cNvCxnSpPr/>
              <p:nvPr/>
            </p:nvCxnSpPr>
            <p:spPr>
              <a:xfrm flipV="1">
                <a:off x="751116" y="2065565"/>
                <a:ext cx="0" cy="36004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7F2606-AA61-2546-8B1C-FF890293EB77}"/>
                  </a:ext>
                </a:extLst>
              </p:cNvPr>
              <p:cNvCxnSpPr/>
              <p:nvPr/>
            </p:nvCxnSpPr>
            <p:spPr>
              <a:xfrm>
                <a:off x="751116" y="5666016"/>
                <a:ext cx="35677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83D74-0497-F541-A522-A7EC0BB5E29A}"/>
                  </a:ext>
                </a:extLst>
              </p:cNvPr>
              <p:cNvSpPr txBox="1"/>
              <p:nvPr/>
            </p:nvSpPr>
            <p:spPr>
              <a:xfrm>
                <a:off x="2000660" y="5649489"/>
                <a:ext cx="93807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p:txBody>
          </p:sp>
          <p:sp>
            <p:nvSpPr>
              <p:cNvPr id="22" name="TextBox 21">
                <a:extLst>
                  <a:ext uri="{FF2B5EF4-FFF2-40B4-BE49-F238E27FC236}">
                    <a16:creationId xmlns:a16="http://schemas.microsoft.com/office/drawing/2014/main" id="{40971090-A899-5544-806D-95399EB0BCBB}"/>
                  </a:ext>
                </a:extLst>
              </p:cNvPr>
              <p:cNvSpPr txBox="1"/>
              <p:nvPr/>
            </p:nvSpPr>
            <p:spPr>
              <a:xfrm rot="16200000">
                <a:off x="127846" y="3716598"/>
                <a:ext cx="768159"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p:txBody>
          </p:sp>
        </p:grpSp>
        <p:sp>
          <p:nvSpPr>
            <p:cNvPr id="23" name="Oval 22">
              <a:extLst>
                <a:ext uri="{FF2B5EF4-FFF2-40B4-BE49-F238E27FC236}">
                  <a16:creationId xmlns:a16="http://schemas.microsoft.com/office/drawing/2014/main" id="{60855A64-ECCF-7745-9E6D-4A1932A4449F}"/>
                </a:ext>
              </a:extLst>
            </p:cNvPr>
            <p:cNvSpPr/>
            <p:nvPr/>
          </p:nvSpPr>
          <p:spPr>
            <a:xfrm>
              <a:off x="1386398" y="3353246"/>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6390F6-7258-F744-9016-CCA7E8290DC3}"/>
                </a:ext>
              </a:extLst>
            </p:cNvPr>
            <p:cNvSpPr/>
            <p:nvPr/>
          </p:nvSpPr>
          <p:spPr>
            <a:xfrm>
              <a:off x="1389128" y="384854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5EB3B9C-469C-584F-B0DD-595F1E5FBEA3}"/>
                </a:ext>
              </a:extLst>
            </p:cNvPr>
            <p:cNvSpPr/>
            <p:nvPr/>
          </p:nvSpPr>
          <p:spPr>
            <a:xfrm>
              <a:off x="1889863" y="385670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AA79A-5D86-AA46-8356-06BC3E135045}"/>
                </a:ext>
              </a:extLst>
            </p:cNvPr>
            <p:cNvSpPr/>
            <p:nvPr/>
          </p:nvSpPr>
          <p:spPr>
            <a:xfrm>
              <a:off x="2845059" y="4755724"/>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97F065-40B3-DD41-8FFA-60A5097F2708}"/>
                </a:ext>
              </a:extLst>
            </p:cNvPr>
            <p:cNvSpPr/>
            <p:nvPr/>
          </p:nvSpPr>
          <p:spPr>
            <a:xfrm>
              <a:off x="3804281" y="563213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C6E4F4-AA63-3242-9805-60BBEA8611E0}"/>
                </a:ext>
              </a:extLst>
            </p:cNvPr>
            <p:cNvSpPr/>
            <p:nvPr/>
          </p:nvSpPr>
          <p:spPr>
            <a:xfrm>
              <a:off x="2845059" y="5154897"/>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D0A420-9ED0-A642-9BB4-488B873493C2}"/>
                </a:ext>
              </a:extLst>
            </p:cNvPr>
            <p:cNvSpPr/>
            <p:nvPr/>
          </p:nvSpPr>
          <p:spPr>
            <a:xfrm>
              <a:off x="3294022" y="56171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51B0C017-4E0B-C942-9DDC-07A6718FADB4}"/>
              </a:ext>
            </a:extLst>
          </p:cNvPr>
          <p:cNvSpPr/>
          <p:nvPr/>
        </p:nvSpPr>
        <p:spPr>
          <a:xfrm>
            <a:off x="2846817" y="5619649"/>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8E006E4-37F0-D146-A70A-B0E7E37C58FE}"/>
              </a:ext>
            </a:extLst>
          </p:cNvPr>
          <p:cNvSpPr txBox="1"/>
          <p:nvPr/>
        </p:nvSpPr>
        <p:spPr>
          <a:xfrm>
            <a:off x="6385810" y="3025199"/>
            <a:ext cx="5223401" cy="1754326"/>
          </a:xfrm>
          <a:prstGeom prst="rect">
            <a:avLst/>
          </a:prstGeom>
          <a:noFill/>
        </p:spPr>
        <p:txBody>
          <a:bodyPr wrap="square" rtlCol="0">
            <a:spAutoFit/>
          </a:bodyPr>
          <a:lstStyle/>
          <a:p>
            <a:r>
              <a:rPr lang="en-US" dirty="0">
                <a:latin typeface="Helvetica" pitchFamily="2" charset="0"/>
              </a:rPr>
              <a:t>This is what we know about the new example:</a:t>
            </a:r>
          </a:p>
          <a:p>
            <a:endParaRPr lang="en-US" dirty="0">
              <a:latin typeface="Helvetica" pitchFamily="2" charset="0"/>
            </a:endParaRPr>
          </a:p>
          <a:p>
            <a:r>
              <a:rPr lang="en-US" dirty="0">
                <a:latin typeface="Helvetica" pitchFamily="2" charset="0"/>
              </a:rPr>
              <a:t>Index: Santa Claus Melon</a:t>
            </a:r>
          </a:p>
          <a:p>
            <a:r>
              <a:rPr lang="en-US" dirty="0">
                <a:latin typeface="Helvetica" pitchFamily="2" charset="0"/>
              </a:rPr>
              <a:t>Sweetness = 4</a:t>
            </a:r>
          </a:p>
          <a:p>
            <a:r>
              <a:rPr lang="en-US" dirty="0">
                <a:latin typeface="Helvetica" pitchFamily="2" charset="0"/>
              </a:rPr>
              <a:t>Sourness = 1</a:t>
            </a:r>
          </a:p>
          <a:p>
            <a:r>
              <a:rPr lang="en-US" dirty="0">
                <a:latin typeface="Helvetica" pitchFamily="2" charset="0"/>
              </a:rPr>
              <a:t>Label = ?????????? </a:t>
            </a:r>
          </a:p>
        </p:txBody>
      </p:sp>
      <p:pic>
        <p:nvPicPr>
          <p:cNvPr id="5" name="Picture 4">
            <a:extLst>
              <a:ext uri="{FF2B5EF4-FFF2-40B4-BE49-F238E27FC236}">
                <a16:creationId xmlns:a16="http://schemas.microsoft.com/office/drawing/2014/main" id="{8139AA8A-C28F-B14F-9EE2-D09148F3A8F4}"/>
              </a:ext>
            </a:extLst>
          </p:cNvPr>
          <p:cNvPicPr>
            <a:picLocks noChangeAspect="1"/>
          </p:cNvPicPr>
          <p:nvPr/>
        </p:nvPicPr>
        <p:blipFill>
          <a:blip r:embed="rId2"/>
          <a:stretch>
            <a:fillRect/>
          </a:stretch>
        </p:blipFill>
        <p:spPr>
          <a:xfrm>
            <a:off x="9461378" y="0"/>
            <a:ext cx="2730622" cy="1741085"/>
          </a:xfrm>
          <a:prstGeom prst="rect">
            <a:avLst/>
          </a:prstGeom>
        </p:spPr>
      </p:pic>
      <p:sp>
        <p:nvSpPr>
          <p:cNvPr id="33" name="Oval 32">
            <a:extLst>
              <a:ext uri="{FF2B5EF4-FFF2-40B4-BE49-F238E27FC236}">
                <a16:creationId xmlns:a16="http://schemas.microsoft.com/office/drawing/2014/main" id="{F7734746-E38A-EF4A-890B-010137FA7DC1}"/>
              </a:ext>
            </a:extLst>
          </p:cNvPr>
          <p:cNvSpPr/>
          <p:nvPr/>
        </p:nvSpPr>
        <p:spPr>
          <a:xfrm>
            <a:off x="6178687" y="4077890"/>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43A0754-BB18-627F-64B7-A07990FB0809}"/>
              </a:ext>
            </a:extLst>
          </p:cNvPr>
          <p:cNvSpPr/>
          <p:nvPr/>
        </p:nvSpPr>
        <p:spPr>
          <a:xfrm>
            <a:off x="6385810" y="3548526"/>
            <a:ext cx="2889701" cy="389824"/>
          </a:xfrm>
          <a:prstGeom prst="rect">
            <a:avLst/>
          </a:prstGeom>
          <a:solidFill>
            <a:srgbClr val="FFFF00">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124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78720" y="-62603"/>
            <a:ext cx="10058400" cy="1371600"/>
          </a:xfrm>
        </p:spPr>
        <p:txBody>
          <a:bodyPr/>
          <a:lstStyle/>
          <a:p>
            <a:r>
              <a:rPr lang="en-US" dirty="0">
                <a:latin typeface="Helvetica" pitchFamily="2" charset="0"/>
              </a:rPr>
              <a:t>KNN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23571" y="961962"/>
            <a:ext cx="8817526" cy="3849624"/>
          </a:xfrm>
        </p:spPr>
        <p:txBody>
          <a:bodyPr>
            <a:normAutofit/>
          </a:bodyPr>
          <a:lstStyle/>
          <a:p>
            <a:r>
              <a:rPr lang="en-US" sz="2400" dirty="0">
                <a:latin typeface="Helvetica" pitchFamily="2" charset="0"/>
              </a:rPr>
              <a:t>So we’ve plotted our new, unlabeled example.</a:t>
            </a:r>
          </a:p>
          <a:p>
            <a:r>
              <a:rPr lang="en-US" sz="2400" dirty="0">
                <a:latin typeface="Helvetica" pitchFamily="2" charset="0"/>
              </a:rPr>
              <a:t>We now need to compute the distance from that new example to every other previous example we have.</a:t>
            </a:r>
          </a:p>
        </p:txBody>
      </p:sp>
      <p:grpSp>
        <p:nvGrpSpPr>
          <p:cNvPr id="34" name="Group 33">
            <a:extLst>
              <a:ext uri="{FF2B5EF4-FFF2-40B4-BE49-F238E27FC236}">
                <a16:creationId xmlns:a16="http://schemas.microsoft.com/office/drawing/2014/main" id="{3FC94D09-156F-384B-8349-CE4E10CA1FB5}"/>
              </a:ext>
            </a:extLst>
          </p:cNvPr>
          <p:cNvGrpSpPr/>
          <p:nvPr/>
        </p:nvGrpSpPr>
        <p:grpSpPr>
          <a:xfrm>
            <a:off x="523571" y="2877575"/>
            <a:ext cx="3913518" cy="3657600"/>
            <a:chOff x="523571" y="2877575"/>
            <a:chExt cx="3913518" cy="3657600"/>
          </a:xfrm>
        </p:grpSpPr>
        <p:grpSp>
          <p:nvGrpSpPr>
            <p:cNvPr id="6" name="Group 5">
              <a:extLst>
                <a:ext uri="{FF2B5EF4-FFF2-40B4-BE49-F238E27FC236}">
                  <a16:creationId xmlns:a16="http://schemas.microsoft.com/office/drawing/2014/main" id="{5D89DFF1-22E2-B04A-A416-4CEFE322B777}"/>
                </a:ext>
              </a:extLst>
            </p:cNvPr>
            <p:cNvGrpSpPr/>
            <p:nvPr/>
          </p:nvGrpSpPr>
          <p:grpSpPr>
            <a:xfrm>
              <a:off x="523571" y="2877575"/>
              <a:ext cx="3913518" cy="3657600"/>
              <a:chOff x="281093" y="2065565"/>
              <a:chExt cx="4037818" cy="4045589"/>
            </a:xfrm>
          </p:grpSpPr>
          <p:cxnSp>
            <p:nvCxnSpPr>
              <p:cNvPr id="7" name="Straight Arrow Connector 6">
                <a:extLst>
                  <a:ext uri="{FF2B5EF4-FFF2-40B4-BE49-F238E27FC236}">
                    <a16:creationId xmlns:a16="http://schemas.microsoft.com/office/drawing/2014/main" id="{9DCA254B-5554-AB41-90F9-8CF252958C2A}"/>
                  </a:ext>
                </a:extLst>
              </p:cNvPr>
              <p:cNvCxnSpPr/>
              <p:nvPr/>
            </p:nvCxnSpPr>
            <p:spPr>
              <a:xfrm flipV="1">
                <a:off x="1254581" y="2228850"/>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29BA-CED0-4F4D-B412-216CDC6C9E0E}"/>
                  </a:ext>
                </a:extLst>
              </p:cNvPr>
              <p:cNvCxnSpPr/>
              <p:nvPr/>
            </p:nvCxnSpPr>
            <p:spPr>
              <a:xfrm flipV="1">
                <a:off x="1753966"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76F39-A625-454E-8867-E74632189AED}"/>
                  </a:ext>
                </a:extLst>
              </p:cNvPr>
              <p:cNvCxnSpPr/>
              <p:nvPr/>
            </p:nvCxnSpPr>
            <p:spPr>
              <a:xfrm flipV="1">
                <a:off x="2242463"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580135-3E74-5945-92AF-1A930361853C}"/>
                  </a:ext>
                </a:extLst>
              </p:cNvPr>
              <p:cNvCxnSpPr/>
              <p:nvPr/>
            </p:nvCxnSpPr>
            <p:spPr>
              <a:xfrm flipV="1">
                <a:off x="275001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067FE8-F3F3-5E48-A46B-7386DE937D44}"/>
                  </a:ext>
                </a:extLst>
              </p:cNvPr>
              <p:cNvCxnSpPr/>
              <p:nvPr/>
            </p:nvCxnSpPr>
            <p:spPr>
              <a:xfrm flipV="1">
                <a:off x="3233075"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56FAF-BC14-D140-8F4B-7454D85CF02D}"/>
                  </a:ext>
                </a:extLst>
              </p:cNvPr>
              <p:cNvCxnSpPr/>
              <p:nvPr/>
            </p:nvCxnSpPr>
            <p:spPr>
              <a:xfrm flipV="1">
                <a:off x="374333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703C1D-D5C1-7F4A-A5E0-E35892290C9E}"/>
                  </a:ext>
                </a:extLst>
              </p:cNvPr>
              <p:cNvCxnSpPr/>
              <p:nvPr/>
            </p:nvCxnSpPr>
            <p:spPr>
              <a:xfrm rot="5400000" flipV="1">
                <a:off x="2469699" y="984474"/>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B7F6F-30EB-BF49-995C-A55E0D166F12}"/>
                  </a:ext>
                </a:extLst>
              </p:cNvPr>
              <p:cNvCxnSpPr/>
              <p:nvPr/>
            </p:nvCxnSpPr>
            <p:spPr>
              <a:xfrm rot="5400000" flipV="1">
                <a:off x="2469700" y="148385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857E1-F651-8A4D-B9EE-D3E907FDB7B8}"/>
                  </a:ext>
                </a:extLst>
              </p:cNvPr>
              <p:cNvCxnSpPr/>
              <p:nvPr/>
            </p:nvCxnSpPr>
            <p:spPr>
              <a:xfrm rot="5400000" flipV="1">
                <a:off x="2469700" y="1972356"/>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88A6-A147-794B-9271-F2913DF89C76}"/>
                  </a:ext>
                </a:extLst>
              </p:cNvPr>
              <p:cNvCxnSpPr/>
              <p:nvPr/>
            </p:nvCxnSpPr>
            <p:spPr>
              <a:xfrm rot="5400000" flipV="1">
                <a:off x="2469700" y="247990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46B0E8-7FCC-1848-B988-328589C8FDC2}"/>
                  </a:ext>
                </a:extLst>
              </p:cNvPr>
              <p:cNvCxnSpPr/>
              <p:nvPr/>
            </p:nvCxnSpPr>
            <p:spPr>
              <a:xfrm rot="5400000" flipV="1">
                <a:off x="2469700" y="2962968"/>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C43112-2078-3443-B871-74FDF55EAE3D}"/>
                  </a:ext>
                </a:extLst>
              </p:cNvPr>
              <p:cNvCxnSpPr/>
              <p:nvPr/>
            </p:nvCxnSpPr>
            <p:spPr>
              <a:xfrm rot="5400000" flipV="1">
                <a:off x="2469700" y="347322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CBF2D2-5777-814B-94B9-67F24F547342}"/>
                  </a:ext>
                </a:extLst>
              </p:cNvPr>
              <p:cNvCxnSpPr/>
              <p:nvPr/>
            </p:nvCxnSpPr>
            <p:spPr>
              <a:xfrm flipV="1">
                <a:off x="751116" y="2065565"/>
                <a:ext cx="0" cy="36004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7F2606-AA61-2546-8B1C-FF890293EB77}"/>
                  </a:ext>
                </a:extLst>
              </p:cNvPr>
              <p:cNvCxnSpPr/>
              <p:nvPr/>
            </p:nvCxnSpPr>
            <p:spPr>
              <a:xfrm>
                <a:off x="751116" y="5666016"/>
                <a:ext cx="35677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83D74-0497-F541-A522-A7EC0BB5E29A}"/>
                  </a:ext>
                </a:extLst>
              </p:cNvPr>
              <p:cNvSpPr txBox="1"/>
              <p:nvPr/>
            </p:nvSpPr>
            <p:spPr>
              <a:xfrm>
                <a:off x="2000660" y="5649489"/>
                <a:ext cx="93807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p:txBody>
          </p:sp>
          <p:sp>
            <p:nvSpPr>
              <p:cNvPr id="22" name="TextBox 21">
                <a:extLst>
                  <a:ext uri="{FF2B5EF4-FFF2-40B4-BE49-F238E27FC236}">
                    <a16:creationId xmlns:a16="http://schemas.microsoft.com/office/drawing/2014/main" id="{40971090-A899-5544-806D-95399EB0BCBB}"/>
                  </a:ext>
                </a:extLst>
              </p:cNvPr>
              <p:cNvSpPr txBox="1"/>
              <p:nvPr/>
            </p:nvSpPr>
            <p:spPr>
              <a:xfrm rot="16200000">
                <a:off x="127846" y="3716598"/>
                <a:ext cx="768159"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p:txBody>
          </p:sp>
        </p:grpSp>
        <p:sp>
          <p:nvSpPr>
            <p:cNvPr id="23" name="Oval 22">
              <a:extLst>
                <a:ext uri="{FF2B5EF4-FFF2-40B4-BE49-F238E27FC236}">
                  <a16:creationId xmlns:a16="http://schemas.microsoft.com/office/drawing/2014/main" id="{60855A64-ECCF-7745-9E6D-4A1932A4449F}"/>
                </a:ext>
              </a:extLst>
            </p:cNvPr>
            <p:cNvSpPr/>
            <p:nvPr/>
          </p:nvSpPr>
          <p:spPr>
            <a:xfrm>
              <a:off x="1386398" y="3353246"/>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6390F6-7258-F744-9016-CCA7E8290DC3}"/>
                </a:ext>
              </a:extLst>
            </p:cNvPr>
            <p:cNvSpPr/>
            <p:nvPr/>
          </p:nvSpPr>
          <p:spPr>
            <a:xfrm>
              <a:off x="1389128" y="384854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5EB3B9C-469C-584F-B0DD-595F1E5FBEA3}"/>
                </a:ext>
              </a:extLst>
            </p:cNvPr>
            <p:cNvSpPr/>
            <p:nvPr/>
          </p:nvSpPr>
          <p:spPr>
            <a:xfrm>
              <a:off x="1889863" y="385670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AA79A-5D86-AA46-8356-06BC3E135045}"/>
                </a:ext>
              </a:extLst>
            </p:cNvPr>
            <p:cNvSpPr/>
            <p:nvPr/>
          </p:nvSpPr>
          <p:spPr>
            <a:xfrm>
              <a:off x="2845059" y="4755724"/>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97F065-40B3-DD41-8FFA-60A5097F2708}"/>
                </a:ext>
              </a:extLst>
            </p:cNvPr>
            <p:cNvSpPr/>
            <p:nvPr/>
          </p:nvSpPr>
          <p:spPr>
            <a:xfrm>
              <a:off x="3804281" y="563213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C6E4F4-AA63-3242-9805-60BBEA8611E0}"/>
                </a:ext>
              </a:extLst>
            </p:cNvPr>
            <p:cNvSpPr/>
            <p:nvPr/>
          </p:nvSpPr>
          <p:spPr>
            <a:xfrm>
              <a:off x="2845059" y="5154897"/>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D0A420-9ED0-A642-9BB4-488B873493C2}"/>
                </a:ext>
              </a:extLst>
            </p:cNvPr>
            <p:cNvSpPr/>
            <p:nvPr/>
          </p:nvSpPr>
          <p:spPr>
            <a:xfrm>
              <a:off x="3294022" y="56171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51B0C017-4E0B-C942-9DDC-07A6718FADB4}"/>
              </a:ext>
            </a:extLst>
          </p:cNvPr>
          <p:cNvSpPr/>
          <p:nvPr/>
        </p:nvSpPr>
        <p:spPr>
          <a:xfrm>
            <a:off x="2846817" y="5619649"/>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E006E4-37F0-D146-A70A-B0E7E37C58FE}"/>
                  </a:ext>
                </a:extLst>
              </p:cNvPr>
              <p:cNvSpPr txBox="1"/>
              <p:nvPr/>
            </p:nvSpPr>
            <p:spPr>
              <a:xfrm>
                <a:off x="6385810" y="3025199"/>
                <a:ext cx="5223401" cy="2585323"/>
              </a:xfrm>
              <a:prstGeom prst="rect">
                <a:avLst/>
              </a:prstGeom>
              <a:noFill/>
            </p:spPr>
            <p:txBody>
              <a:bodyPr wrap="square" rtlCol="0">
                <a:spAutoFit/>
              </a:bodyPr>
              <a:lstStyle/>
              <a:p>
                <a:r>
                  <a:rPr lang="en-US" dirty="0">
                    <a:latin typeface="Helvetica" pitchFamily="2" charset="0"/>
                  </a:rPr>
                  <a:t>This is what we know about the new example:</a:t>
                </a:r>
              </a:p>
              <a:p>
                <a:endParaRPr lang="en-US" dirty="0">
                  <a:latin typeface="Helvetica" pitchFamily="2" charset="0"/>
                </a:endParaRPr>
              </a:p>
              <a:p>
                <a:r>
                  <a:rPr lang="en-US" dirty="0">
                    <a:latin typeface="Helvetica" pitchFamily="2" charset="0"/>
                  </a:rPr>
                  <a:t>Index: Santa Claus Melon</a:t>
                </a:r>
              </a:p>
              <a:p>
                <a:r>
                  <a:rPr lang="en-US" dirty="0">
                    <a:latin typeface="Helvetica" pitchFamily="2" charset="0"/>
                  </a:rPr>
                  <a:t>Sweetness = 4</a:t>
                </a:r>
              </a:p>
              <a:p>
                <a:r>
                  <a:rPr lang="en-US" dirty="0">
                    <a:latin typeface="Helvetica" pitchFamily="2" charset="0"/>
                  </a:rPr>
                  <a:t>Sourness = 1</a:t>
                </a:r>
              </a:p>
              <a:p>
                <a:r>
                  <a:rPr lang="en-US" dirty="0">
                    <a:latin typeface="Helvetica" pitchFamily="2" charset="0"/>
                  </a:rPr>
                  <a:t>Label = ?????????? </a:t>
                </a:r>
              </a:p>
              <a:p>
                <a:endParaRPr lang="en-US" dirty="0">
                  <a:latin typeface="Helvetica" pitchFamily="2"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1,5</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4,1</m:t>
                              </m:r>
                            </m:e>
                          </m:d>
                        </m:e>
                      </m:d>
                      <m:r>
                        <a:rPr lang="en-US" i="1">
                          <a:latin typeface="Cambria Math" panose="02040503050406030204" pitchFamily="18" charset="0"/>
                        </a:rPr>
                        <m:t>= ?</m:t>
                      </m:r>
                    </m:oMath>
                  </m:oMathPara>
                </a14:m>
                <a:endParaRPr lang="en-US" dirty="0"/>
              </a:p>
              <a:p>
                <a:endParaRPr lang="en-US" dirty="0">
                  <a:latin typeface="Helvetica" pitchFamily="2" charset="0"/>
                </a:endParaRPr>
              </a:p>
            </p:txBody>
          </p:sp>
        </mc:Choice>
        <mc:Fallback xmlns="">
          <p:sp>
            <p:nvSpPr>
              <p:cNvPr id="4" name="TextBox 3">
                <a:extLst>
                  <a:ext uri="{FF2B5EF4-FFF2-40B4-BE49-F238E27FC236}">
                    <a16:creationId xmlns:a16="http://schemas.microsoft.com/office/drawing/2014/main" id="{18E006E4-37F0-D146-A70A-B0E7E37C58FE}"/>
                  </a:ext>
                </a:extLst>
              </p:cNvPr>
              <p:cNvSpPr txBox="1">
                <a:spLocks noRot="1" noChangeAspect="1" noMove="1" noResize="1" noEditPoints="1" noAdjustHandles="1" noChangeArrowheads="1" noChangeShapeType="1" noTextEdit="1"/>
              </p:cNvSpPr>
              <p:nvPr/>
            </p:nvSpPr>
            <p:spPr>
              <a:xfrm>
                <a:off x="6385810" y="3025199"/>
                <a:ext cx="5223401" cy="2585323"/>
              </a:xfrm>
              <a:prstGeom prst="rect">
                <a:avLst/>
              </a:prstGeom>
              <a:blipFill>
                <a:blip r:embed="rId2"/>
                <a:stretch>
                  <a:fillRect l="-971" t="-48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139AA8A-C28F-B14F-9EE2-D09148F3A8F4}"/>
              </a:ext>
            </a:extLst>
          </p:cNvPr>
          <p:cNvPicPr>
            <a:picLocks noChangeAspect="1"/>
          </p:cNvPicPr>
          <p:nvPr/>
        </p:nvPicPr>
        <p:blipFill>
          <a:blip r:embed="rId3"/>
          <a:stretch>
            <a:fillRect/>
          </a:stretch>
        </p:blipFill>
        <p:spPr>
          <a:xfrm>
            <a:off x="9461378" y="0"/>
            <a:ext cx="2730622" cy="1741085"/>
          </a:xfrm>
          <a:prstGeom prst="rect">
            <a:avLst/>
          </a:prstGeom>
        </p:spPr>
      </p:pic>
      <p:sp>
        <p:nvSpPr>
          <p:cNvPr id="33" name="Oval 32">
            <a:extLst>
              <a:ext uri="{FF2B5EF4-FFF2-40B4-BE49-F238E27FC236}">
                <a16:creationId xmlns:a16="http://schemas.microsoft.com/office/drawing/2014/main" id="{F7734746-E38A-EF4A-890B-010137FA7DC1}"/>
              </a:ext>
            </a:extLst>
          </p:cNvPr>
          <p:cNvSpPr/>
          <p:nvPr/>
        </p:nvSpPr>
        <p:spPr>
          <a:xfrm>
            <a:off x="6178687" y="4077890"/>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10C5ABDF-7806-3349-B66D-A1D6140F53BD}"/>
              </a:ext>
            </a:extLst>
          </p:cNvPr>
          <p:cNvCxnSpPr>
            <a:cxnSpLocks/>
          </p:cNvCxnSpPr>
          <p:nvPr/>
        </p:nvCxnSpPr>
        <p:spPr>
          <a:xfrm>
            <a:off x="1561635" y="4092885"/>
            <a:ext cx="1205386" cy="1492573"/>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85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478720" y="62919"/>
            <a:ext cx="10058400" cy="1371600"/>
          </a:xfrm>
        </p:spPr>
        <p:txBody>
          <a:bodyPr/>
          <a:lstStyle/>
          <a:p>
            <a:r>
              <a:rPr lang="en-US" dirty="0">
                <a:latin typeface="Helvetica" pitchFamily="2" charset="0"/>
              </a:rPr>
              <a:t>KNN Example</a:t>
            </a:r>
          </a:p>
        </p:txBody>
      </p:sp>
      <p:grpSp>
        <p:nvGrpSpPr>
          <p:cNvPr id="34" name="Group 33">
            <a:extLst>
              <a:ext uri="{FF2B5EF4-FFF2-40B4-BE49-F238E27FC236}">
                <a16:creationId xmlns:a16="http://schemas.microsoft.com/office/drawing/2014/main" id="{3FC94D09-156F-384B-8349-CE4E10CA1FB5}"/>
              </a:ext>
            </a:extLst>
          </p:cNvPr>
          <p:cNvGrpSpPr/>
          <p:nvPr/>
        </p:nvGrpSpPr>
        <p:grpSpPr>
          <a:xfrm>
            <a:off x="523571" y="2877575"/>
            <a:ext cx="3913518" cy="3657600"/>
            <a:chOff x="523571" y="2877575"/>
            <a:chExt cx="3913518" cy="3657600"/>
          </a:xfrm>
        </p:grpSpPr>
        <p:grpSp>
          <p:nvGrpSpPr>
            <p:cNvPr id="6" name="Group 5">
              <a:extLst>
                <a:ext uri="{FF2B5EF4-FFF2-40B4-BE49-F238E27FC236}">
                  <a16:creationId xmlns:a16="http://schemas.microsoft.com/office/drawing/2014/main" id="{5D89DFF1-22E2-B04A-A416-4CEFE322B777}"/>
                </a:ext>
              </a:extLst>
            </p:cNvPr>
            <p:cNvGrpSpPr/>
            <p:nvPr/>
          </p:nvGrpSpPr>
          <p:grpSpPr>
            <a:xfrm>
              <a:off x="523571" y="2877575"/>
              <a:ext cx="3913518" cy="3657600"/>
              <a:chOff x="281093" y="2065565"/>
              <a:chExt cx="4037818" cy="4045589"/>
            </a:xfrm>
          </p:grpSpPr>
          <p:cxnSp>
            <p:nvCxnSpPr>
              <p:cNvPr id="7" name="Straight Arrow Connector 6">
                <a:extLst>
                  <a:ext uri="{FF2B5EF4-FFF2-40B4-BE49-F238E27FC236}">
                    <a16:creationId xmlns:a16="http://schemas.microsoft.com/office/drawing/2014/main" id="{9DCA254B-5554-AB41-90F9-8CF252958C2A}"/>
                  </a:ext>
                </a:extLst>
              </p:cNvPr>
              <p:cNvCxnSpPr/>
              <p:nvPr/>
            </p:nvCxnSpPr>
            <p:spPr>
              <a:xfrm flipV="1">
                <a:off x="1254581" y="2228850"/>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29BA-CED0-4F4D-B412-216CDC6C9E0E}"/>
                  </a:ext>
                </a:extLst>
              </p:cNvPr>
              <p:cNvCxnSpPr/>
              <p:nvPr/>
            </p:nvCxnSpPr>
            <p:spPr>
              <a:xfrm flipV="1">
                <a:off x="1753966"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76F39-A625-454E-8867-E74632189AED}"/>
                  </a:ext>
                </a:extLst>
              </p:cNvPr>
              <p:cNvCxnSpPr/>
              <p:nvPr/>
            </p:nvCxnSpPr>
            <p:spPr>
              <a:xfrm flipV="1">
                <a:off x="2242463"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580135-3E74-5945-92AF-1A930361853C}"/>
                  </a:ext>
                </a:extLst>
              </p:cNvPr>
              <p:cNvCxnSpPr/>
              <p:nvPr/>
            </p:nvCxnSpPr>
            <p:spPr>
              <a:xfrm flipV="1">
                <a:off x="275001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067FE8-F3F3-5E48-A46B-7386DE937D44}"/>
                  </a:ext>
                </a:extLst>
              </p:cNvPr>
              <p:cNvCxnSpPr/>
              <p:nvPr/>
            </p:nvCxnSpPr>
            <p:spPr>
              <a:xfrm flipV="1">
                <a:off x="3233075"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56FAF-BC14-D140-8F4B-7454D85CF02D}"/>
                  </a:ext>
                </a:extLst>
              </p:cNvPr>
              <p:cNvCxnSpPr/>
              <p:nvPr/>
            </p:nvCxnSpPr>
            <p:spPr>
              <a:xfrm flipV="1">
                <a:off x="374333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703C1D-D5C1-7F4A-A5E0-E35892290C9E}"/>
                  </a:ext>
                </a:extLst>
              </p:cNvPr>
              <p:cNvCxnSpPr/>
              <p:nvPr/>
            </p:nvCxnSpPr>
            <p:spPr>
              <a:xfrm rot="5400000" flipV="1">
                <a:off x="2469699" y="984474"/>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B7F6F-30EB-BF49-995C-A55E0D166F12}"/>
                  </a:ext>
                </a:extLst>
              </p:cNvPr>
              <p:cNvCxnSpPr/>
              <p:nvPr/>
            </p:nvCxnSpPr>
            <p:spPr>
              <a:xfrm rot="5400000" flipV="1">
                <a:off x="2469700" y="148385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857E1-F651-8A4D-B9EE-D3E907FDB7B8}"/>
                  </a:ext>
                </a:extLst>
              </p:cNvPr>
              <p:cNvCxnSpPr/>
              <p:nvPr/>
            </p:nvCxnSpPr>
            <p:spPr>
              <a:xfrm rot="5400000" flipV="1">
                <a:off x="2469700" y="1972356"/>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88A6-A147-794B-9271-F2913DF89C76}"/>
                  </a:ext>
                </a:extLst>
              </p:cNvPr>
              <p:cNvCxnSpPr/>
              <p:nvPr/>
            </p:nvCxnSpPr>
            <p:spPr>
              <a:xfrm rot="5400000" flipV="1">
                <a:off x="2469700" y="247990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46B0E8-7FCC-1848-B988-328589C8FDC2}"/>
                  </a:ext>
                </a:extLst>
              </p:cNvPr>
              <p:cNvCxnSpPr/>
              <p:nvPr/>
            </p:nvCxnSpPr>
            <p:spPr>
              <a:xfrm rot="5400000" flipV="1">
                <a:off x="2469700" y="2962968"/>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C43112-2078-3443-B871-74FDF55EAE3D}"/>
                  </a:ext>
                </a:extLst>
              </p:cNvPr>
              <p:cNvCxnSpPr/>
              <p:nvPr/>
            </p:nvCxnSpPr>
            <p:spPr>
              <a:xfrm rot="5400000" flipV="1">
                <a:off x="2469700" y="347322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CBF2D2-5777-814B-94B9-67F24F547342}"/>
                  </a:ext>
                </a:extLst>
              </p:cNvPr>
              <p:cNvCxnSpPr/>
              <p:nvPr/>
            </p:nvCxnSpPr>
            <p:spPr>
              <a:xfrm flipV="1">
                <a:off x="751116" y="2065565"/>
                <a:ext cx="0" cy="36004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7F2606-AA61-2546-8B1C-FF890293EB77}"/>
                  </a:ext>
                </a:extLst>
              </p:cNvPr>
              <p:cNvCxnSpPr/>
              <p:nvPr/>
            </p:nvCxnSpPr>
            <p:spPr>
              <a:xfrm>
                <a:off x="751116" y="5666016"/>
                <a:ext cx="35677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83D74-0497-F541-A522-A7EC0BB5E29A}"/>
                  </a:ext>
                </a:extLst>
              </p:cNvPr>
              <p:cNvSpPr txBox="1"/>
              <p:nvPr/>
            </p:nvSpPr>
            <p:spPr>
              <a:xfrm>
                <a:off x="2000660" y="5649489"/>
                <a:ext cx="93807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p:txBody>
          </p:sp>
          <p:sp>
            <p:nvSpPr>
              <p:cNvPr id="22" name="TextBox 21">
                <a:extLst>
                  <a:ext uri="{FF2B5EF4-FFF2-40B4-BE49-F238E27FC236}">
                    <a16:creationId xmlns:a16="http://schemas.microsoft.com/office/drawing/2014/main" id="{40971090-A899-5544-806D-95399EB0BCBB}"/>
                  </a:ext>
                </a:extLst>
              </p:cNvPr>
              <p:cNvSpPr txBox="1"/>
              <p:nvPr/>
            </p:nvSpPr>
            <p:spPr>
              <a:xfrm rot="16200000">
                <a:off x="127846" y="3716598"/>
                <a:ext cx="768159"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p:txBody>
          </p:sp>
        </p:grpSp>
        <p:sp>
          <p:nvSpPr>
            <p:cNvPr id="23" name="Oval 22">
              <a:extLst>
                <a:ext uri="{FF2B5EF4-FFF2-40B4-BE49-F238E27FC236}">
                  <a16:creationId xmlns:a16="http://schemas.microsoft.com/office/drawing/2014/main" id="{60855A64-ECCF-7745-9E6D-4A1932A4449F}"/>
                </a:ext>
              </a:extLst>
            </p:cNvPr>
            <p:cNvSpPr/>
            <p:nvPr/>
          </p:nvSpPr>
          <p:spPr>
            <a:xfrm>
              <a:off x="1386398" y="3353246"/>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6390F6-7258-F744-9016-CCA7E8290DC3}"/>
                </a:ext>
              </a:extLst>
            </p:cNvPr>
            <p:cNvSpPr/>
            <p:nvPr/>
          </p:nvSpPr>
          <p:spPr>
            <a:xfrm>
              <a:off x="1389128" y="384854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5EB3B9C-469C-584F-B0DD-595F1E5FBEA3}"/>
                </a:ext>
              </a:extLst>
            </p:cNvPr>
            <p:cNvSpPr/>
            <p:nvPr/>
          </p:nvSpPr>
          <p:spPr>
            <a:xfrm>
              <a:off x="1889863" y="385670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AA79A-5D86-AA46-8356-06BC3E135045}"/>
                </a:ext>
              </a:extLst>
            </p:cNvPr>
            <p:cNvSpPr/>
            <p:nvPr/>
          </p:nvSpPr>
          <p:spPr>
            <a:xfrm>
              <a:off x="2845059" y="4755724"/>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97F065-40B3-DD41-8FFA-60A5097F2708}"/>
                </a:ext>
              </a:extLst>
            </p:cNvPr>
            <p:cNvSpPr/>
            <p:nvPr/>
          </p:nvSpPr>
          <p:spPr>
            <a:xfrm>
              <a:off x="3804281" y="563213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C6E4F4-AA63-3242-9805-60BBEA8611E0}"/>
                </a:ext>
              </a:extLst>
            </p:cNvPr>
            <p:cNvSpPr/>
            <p:nvPr/>
          </p:nvSpPr>
          <p:spPr>
            <a:xfrm>
              <a:off x="2845059" y="5154897"/>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D0A420-9ED0-A642-9BB4-488B873493C2}"/>
                </a:ext>
              </a:extLst>
            </p:cNvPr>
            <p:cNvSpPr/>
            <p:nvPr/>
          </p:nvSpPr>
          <p:spPr>
            <a:xfrm>
              <a:off x="3294022" y="56171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51B0C017-4E0B-C942-9DDC-07A6718FADB4}"/>
              </a:ext>
            </a:extLst>
          </p:cNvPr>
          <p:cNvSpPr/>
          <p:nvPr/>
        </p:nvSpPr>
        <p:spPr>
          <a:xfrm>
            <a:off x="2846817" y="5619649"/>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E006E4-37F0-D146-A70A-B0E7E37C58FE}"/>
                  </a:ext>
                </a:extLst>
              </p:cNvPr>
              <p:cNvSpPr txBox="1"/>
              <p:nvPr/>
            </p:nvSpPr>
            <p:spPr>
              <a:xfrm>
                <a:off x="6385810" y="3025199"/>
                <a:ext cx="5223401" cy="2643737"/>
              </a:xfrm>
              <a:prstGeom prst="rect">
                <a:avLst/>
              </a:prstGeom>
              <a:noFill/>
            </p:spPr>
            <p:txBody>
              <a:bodyPr wrap="square" rtlCol="0">
                <a:spAutoFit/>
              </a:bodyPr>
              <a:lstStyle/>
              <a:p>
                <a:r>
                  <a:rPr lang="en-US" dirty="0">
                    <a:latin typeface="Helvetica" pitchFamily="2" charset="0"/>
                  </a:rPr>
                  <a:t>This is what we know about the new example:</a:t>
                </a:r>
              </a:p>
              <a:p>
                <a:endParaRPr lang="en-US" dirty="0">
                  <a:latin typeface="Helvetica" pitchFamily="2" charset="0"/>
                </a:endParaRPr>
              </a:p>
              <a:p>
                <a:r>
                  <a:rPr lang="en-US" dirty="0">
                    <a:latin typeface="Helvetica" pitchFamily="2" charset="0"/>
                  </a:rPr>
                  <a:t>Index: Santa Claus Melon</a:t>
                </a:r>
              </a:p>
              <a:p>
                <a:r>
                  <a:rPr lang="en-US" dirty="0">
                    <a:latin typeface="Helvetica" pitchFamily="2" charset="0"/>
                  </a:rPr>
                  <a:t>Sweetness = 4</a:t>
                </a:r>
              </a:p>
              <a:p>
                <a:r>
                  <a:rPr lang="en-US" dirty="0">
                    <a:latin typeface="Helvetica" pitchFamily="2" charset="0"/>
                  </a:rPr>
                  <a:t>Sourness = 1</a:t>
                </a:r>
              </a:p>
              <a:p>
                <a:r>
                  <a:rPr lang="en-US" dirty="0">
                    <a:latin typeface="Helvetica" pitchFamily="2" charset="0"/>
                  </a:rPr>
                  <a:t>Label = ?????????? </a:t>
                </a:r>
              </a:p>
              <a:p>
                <a:endParaRPr lang="en-US" dirty="0">
                  <a:latin typeface="Helvetica" pitchFamily="2"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1,5</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4,1</m:t>
                              </m:r>
                            </m:e>
                          </m:d>
                        </m:e>
                      </m: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e>
                            <m:sup>
                              <m:r>
                                <a:rPr lang="en-US" i="1">
                                  <a:latin typeface="Cambria Math" panose="02040503050406030204" pitchFamily="18" charset="0"/>
                                </a:rPr>
                                <m:t>2</m:t>
                              </m:r>
                            </m:sup>
                          </m:sSup>
                        </m:e>
                      </m:rad>
                    </m:oMath>
                  </m:oMathPara>
                </a14:m>
                <a:endParaRPr lang="en-US" dirty="0"/>
              </a:p>
              <a:p>
                <a:endParaRPr lang="en-US" dirty="0">
                  <a:latin typeface="Helvetica" pitchFamily="2" charset="0"/>
                </a:endParaRPr>
              </a:p>
            </p:txBody>
          </p:sp>
        </mc:Choice>
        <mc:Fallback xmlns="">
          <p:sp>
            <p:nvSpPr>
              <p:cNvPr id="4" name="TextBox 3">
                <a:extLst>
                  <a:ext uri="{FF2B5EF4-FFF2-40B4-BE49-F238E27FC236}">
                    <a16:creationId xmlns:a16="http://schemas.microsoft.com/office/drawing/2014/main" id="{18E006E4-37F0-D146-A70A-B0E7E37C58FE}"/>
                  </a:ext>
                </a:extLst>
              </p:cNvPr>
              <p:cNvSpPr txBox="1">
                <a:spLocks noRot="1" noChangeAspect="1" noMove="1" noResize="1" noEditPoints="1" noAdjustHandles="1" noChangeArrowheads="1" noChangeShapeType="1" noTextEdit="1"/>
              </p:cNvSpPr>
              <p:nvPr/>
            </p:nvSpPr>
            <p:spPr>
              <a:xfrm>
                <a:off x="6385810" y="3025199"/>
                <a:ext cx="5223401" cy="2643737"/>
              </a:xfrm>
              <a:prstGeom prst="rect">
                <a:avLst/>
              </a:prstGeom>
              <a:blipFill>
                <a:blip r:embed="rId2"/>
                <a:stretch>
                  <a:fillRect l="-971" t="-47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139AA8A-C28F-B14F-9EE2-D09148F3A8F4}"/>
              </a:ext>
            </a:extLst>
          </p:cNvPr>
          <p:cNvPicPr>
            <a:picLocks noChangeAspect="1"/>
          </p:cNvPicPr>
          <p:nvPr/>
        </p:nvPicPr>
        <p:blipFill>
          <a:blip r:embed="rId3"/>
          <a:stretch>
            <a:fillRect/>
          </a:stretch>
        </p:blipFill>
        <p:spPr>
          <a:xfrm>
            <a:off x="9461378" y="0"/>
            <a:ext cx="2730622" cy="1741085"/>
          </a:xfrm>
          <a:prstGeom prst="rect">
            <a:avLst/>
          </a:prstGeom>
        </p:spPr>
      </p:pic>
      <p:sp>
        <p:nvSpPr>
          <p:cNvPr id="33" name="Oval 32">
            <a:extLst>
              <a:ext uri="{FF2B5EF4-FFF2-40B4-BE49-F238E27FC236}">
                <a16:creationId xmlns:a16="http://schemas.microsoft.com/office/drawing/2014/main" id="{F7734746-E38A-EF4A-890B-010137FA7DC1}"/>
              </a:ext>
            </a:extLst>
          </p:cNvPr>
          <p:cNvSpPr/>
          <p:nvPr/>
        </p:nvSpPr>
        <p:spPr>
          <a:xfrm>
            <a:off x="6178687" y="4077890"/>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10C5ABDF-7806-3349-B66D-A1D6140F53BD}"/>
              </a:ext>
            </a:extLst>
          </p:cNvPr>
          <p:cNvCxnSpPr>
            <a:cxnSpLocks/>
          </p:cNvCxnSpPr>
          <p:nvPr/>
        </p:nvCxnSpPr>
        <p:spPr>
          <a:xfrm>
            <a:off x="1561635" y="4092885"/>
            <a:ext cx="1205386" cy="1492573"/>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15D5994C-64C8-C1B4-0169-590BE4707422}"/>
              </a:ext>
            </a:extLst>
          </p:cNvPr>
          <p:cNvSpPr txBox="1">
            <a:spLocks/>
          </p:cNvSpPr>
          <p:nvPr/>
        </p:nvSpPr>
        <p:spPr>
          <a:xfrm>
            <a:off x="723758" y="1190794"/>
            <a:ext cx="8817526"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400" dirty="0">
                <a:latin typeface="Helvetica" pitchFamily="2" charset="0"/>
              </a:rPr>
              <a:t>So here we are checking the distance between the new example to that “lower left” green, plotted at (1,5).</a:t>
            </a:r>
          </a:p>
          <a:p>
            <a:pPr lvl="1"/>
            <a:r>
              <a:rPr lang="en-US" sz="2200" dirty="0">
                <a:latin typeface="Helvetica" pitchFamily="2" charset="0"/>
              </a:rPr>
              <a:t>That is, we are measuring the distance from (4,1) and (1,5).</a:t>
            </a:r>
          </a:p>
        </p:txBody>
      </p:sp>
    </p:spTree>
    <p:extLst>
      <p:ext uri="{BB962C8B-B14F-4D97-AF65-F5344CB8AC3E}">
        <p14:creationId xmlns:p14="http://schemas.microsoft.com/office/powerpoint/2010/main" val="811802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So, we plug that into our distance formula.</a:t>
            </a:r>
          </a:p>
        </p:txBody>
      </p:sp>
      <p:grpSp>
        <p:nvGrpSpPr>
          <p:cNvPr id="34" name="Group 33">
            <a:extLst>
              <a:ext uri="{FF2B5EF4-FFF2-40B4-BE49-F238E27FC236}">
                <a16:creationId xmlns:a16="http://schemas.microsoft.com/office/drawing/2014/main" id="{3FC94D09-156F-384B-8349-CE4E10CA1FB5}"/>
              </a:ext>
            </a:extLst>
          </p:cNvPr>
          <p:cNvGrpSpPr/>
          <p:nvPr/>
        </p:nvGrpSpPr>
        <p:grpSpPr>
          <a:xfrm>
            <a:off x="523571" y="2877575"/>
            <a:ext cx="3913518" cy="3657600"/>
            <a:chOff x="523571" y="2877575"/>
            <a:chExt cx="3913518" cy="3657600"/>
          </a:xfrm>
        </p:grpSpPr>
        <p:grpSp>
          <p:nvGrpSpPr>
            <p:cNvPr id="6" name="Group 5">
              <a:extLst>
                <a:ext uri="{FF2B5EF4-FFF2-40B4-BE49-F238E27FC236}">
                  <a16:creationId xmlns:a16="http://schemas.microsoft.com/office/drawing/2014/main" id="{5D89DFF1-22E2-B04A-A416-4CEFE322B777}"/>
                </a:ext>
              </a:extLst>
            </p:cNvPr>
            <p:cNvGrpSpPr/>
            <p:nvPr/>
          </p:nvGrpSpPr>
          <p:grpSpPr>
            <a:xfrm>
              <a:off x="523571" y="2877575"/>
              <a:ext cx="3913518" cy="3657600"/>
              <a:chOff x="281093" y="2065565"/>
              <a:chExt cx="4037818" cy="4045589"/>
            </a:xfrm>
          </p:grpSpPr>
          <p:cxnSp>
            <p:nvCxnSpPr>
              <p:cNvPr id="7" name="Straight Arrow Connector 6">
                <a:extLst>
                  <a:ext uri="{FF2B5EF4-FFF2-40B4-BE49-F238E27FC236}">
                    <a16:creationId xmlns:a16="http://schemas.microsoft.com/office/drawing/2014/main" id="{9DCA254B-5554-AB41-90F9-8CF252958C2A}"/>
                  </a:ext>
                </a:extLst>
              </p:cNvPr>
              <p:cNvCxnSpPr/>
              <p:nvPr/>
            </p:nvCxnSpPr>
            <p:spPr>
              <a:xfrm flipV="1">
                <a:off x="1254581" y="2228850"/>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29BA-CED0-4F4D-B412-216CDC6C9E0E}"/>
                  </a:ext>
                </a:extLst>
              </p:cNvPr>
              <p:cNvCxnSpPr/>
              <p:nvPr/>
            </p:nvCxnSpPr>
            <p:spPr>
              <a:xfrm flipV="1">
                <a:off x="1753966"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76F39-A625-454E-8867-E74632189AED}"/>
                  </a:ext>
                </a:extLst>
              </p:cNvPr>
              <p:cNvCxnSpPr/>
              <p:nvPr/>
            </p:nvCxnSpPr>
            <p:spPr>
              <a:xfrm flipV="1">
                <a:off x="2242463"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580135-3E74-5945-92AF-1A930361853C}"/>
                  </a:ext>
                </a:extLst>
              </p:cNvPr>
              <p:cNvCxnSpPr/>
              <p:nvPr/>
            </p:nvCxnSpPr>
            <p:spPr>
              <a:xfrm flipV="1">
                <a:off x="275001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067FE8-F3F3-5E48-A46B-7386DE937D44}"/>
                  </a:ext>
                </a:extLst>
              </p:cNvPr>
              <p:cNvCxnSpPr/>
              <p:nvPr/>
            </p:nvCxnSpPr>
            <p:spPr>
              <a:xfrm flipV="1">
                <a:off x="3233075"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56FAF-BC14-D140-8F4B-7454D85CF02D}"/>
                  </a:ext>
                </a:extLst>
              </p:cNvPr>
              <p:cNvCxnSpPr/>
              <p:nvPr/>
            </p:nvCxnSpPr>
            <p:spPr>
              <a:xfrm flipV="1">
                <a:off x="374333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703C1D-D5C1-7F4A-A5E0-E35892290C9E}"/>
                  </a:ext>
                </a:extLst>
              </p:cNvPr>
              <p:cNvCxnSpPr/>
              <p:nvPr/>
            </p:nvCxnSpPr>
            <p:spPr>
              <a:xfrm rot="5400000" flipV="1">
                <a:off x="2469699" y="984474"/>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B7F6F-30EB-BF49-995C-A55E0D166F12}"/>
                  </a:ext>
                </a:extLst>
              </p:cNvPr>
              <p:cNvCxnSpPr/>
              <p:nvPr/>
            </p:nvCxnSpPr>
            <p:spPr>
              <a:xfrm rot="5400000" flipV="1">
                <a:off x="2469700" y="148385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857E1-F651-8A4D-B9EE-D3E907FDB7B8}"/>
                  </a:ext>
                </a:extLst>
              </p:cNvPr>
              <p:cNvCxnSpPr/>
              <p:nvPr/>
            </p:nvCxnSpPr>
            <p:spPr>
              <a:xfrm rot="5400000" flipV="1">
                <a:off x="2469700" y="1972356"/>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88A6-A147-794B-9271-F2913DF89C76}"/>
                  </a:ext>
                </a:extLst>
              </p:cNvPr>
              <p:cNvCxnSpPr/>
              <p:nvPr/>
            </p:nvCxnSpPr>
            <p:spPr>
              <a:xfrm rot="5400000" flipV="1">
                <a:off x="2469700" y="247990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46B0E8-7FCC-1848-B988-328589C8FDC2}"/>
                  </a:ext>
                </a:extLst>
              </p:cNvPr>
              <p:cNvCxnSpPr/>
              <p:nvPr/>
            </p:nvCxnSpPr>
            <p:spPr>
              <a:xfrm rot="5400000" flipV="1">
                <a:off x="2469700" y="2962968"/>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C43112-2078-3443-B871-74FDF55EAE3D}"/>
                  </a:ext>
                </a:extLst>
              </p:cNvPr>
              <p:cNvCxnSpPr/>
              <p:nvPr/>
            </p:nvCxnSpPr>
            <p:spPr>
              <a:xfrm rot="5400000" flipV="1">
                <a:off x="2469700" y="347322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CBF2D2-5777-814B-94B9-67F24F547342}"/>
                  </a:ext>
                </a:extLst>
              </p:cNvPr>
              <p:cNvCxnSpPr/>
              <p:nvPr/>
            </p:nvCxnSpPr>
            <p:spPr>
              <a:xfrm flipV="1">
                <a:off x="751116" y="2065565"/>
                <a:ext cx="0" cy="36004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7F2606-AA61-2546-8B1C-FF890293EB77}"/>
                  </a:ext>
                </a:extLst>
              </p:cNvPr>
              <p:cNvCxnSpPr/>
              <p:nvPr/>
            </p:nvCxnSpPr>
            <p:spPr>
              <a:xfrm>
                <a:off x="751116" y="5666016"/>
                <a:ext cx="35677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83D74-0497-F541-A522-A7EC0BB5E29A}"/>
                  </a:ext>
                </a:extLst>
              </p:cNvPr>
              <p:cNvSpPr txBox="1"/>
              <p:nvPr/>
            </p:nvSpPr>
            <p:spPr>
              <a:xfrm>
                <a:off x="2000660" y="5649489"/>
                <a:ext cx="93807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p:txBody>
          </p:sp>
          <p:sp>
            <p:nvSpPr>
              <p:cNvPr id="22" name="TextBox 21">
                <a:extLst>
                  <a:ext uri="{FF2B5EF4-FFF2-40B4-BE49-F238E27FC236}">
                    <a16:creationId xmlns:a16="http://schemas.microsoft.com/office/drawing/2014/main" id="{40971090-A899-5544-806D-95399EB0BCBB}"/>
                  </a:ext>
                </a:extLst>
              </p:cNvPr>
              <p:cNvSpPr txBox="1"/>
              <p:nvPr/>
            </p:nvSpPr>
            <p:spPr>
              <a:xfrm rot="16200000">
                <a:off x="127846" y="3716598"/>
                <a:ext cx="768159"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p:txBody>
          </p:sp>
        </p:grpSp>
        <p:sp>
          <p:nvSpPr>
            <p:cNvPr id="23" name="Oval 22">
              <a:extLst>
                <a:ext uri="{FF2B5EF4-FFF2-40B4-BE49-F238E27FC236}">
                  <a16:creationId xmlns:a16="http://schemas.microsoft.com/office/drawing/2014/main" id="{60855A64-ECCF-7745-9E6D-4A1932A4449F}"/>
                </a:ext>
              </a:extLst>
            </p:cNvPr>
            <p:cNvSpPr/>
            <p:nvPr/>
          </p:nvSpPr>
          <p:spPr>
            <a:xfrm>
              <a:off x="1386398" y="3353246"/>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6390F6-7258-F744-9016-CCA7E8290DC3}"/>
                </a:ext>
              </a:extLst>
            </p:cNvPr>
            <p:cNvSpPr/>
            <p:nvPr/>
          </p:nvSpPr>
          <p:spPr>
            <a:xfrm>
              <a:off x="1389128" y="384854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5EB3B9C-469C-584F-B0DD-595F1E5FBEA3}"/>
                </a:ext>
              </a:extLst>
            </p:cNvPr>
            <p:cNvSpPr/>
            <p:nvPr/>
          </p:nvSpPr>
          <p:spPr>
            <a:xfrm>
              <a:off x="1889863" y="385670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AA79A-5D86-AA46-8356-06BC3E135045}"/>
                </a:ext>
              </a:extLst>
            </p:cNvPr>
            <p:cNvSpPr/>
            <p:nvPr/>
          </p:nvSpPr>
          <p:spPr>
            <a:xfrm>
              <a:off x="2845059" y="4755724"/>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97F065-40B3-DD41-8FFA-60A5097F2708}"/>
                </a:ext>
              </a:extLst>
            </p:cNvPr>
            <p:cNvSpPr/>
            <p:nvPr/>
          </p:nvSpPr>
          <p:spPr>
            <a:xfrm>
              <a:off x="3804281" y="563213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C6E4F4-AA63-3242-9805-60BBEA8611E0}"/>
                </a:ext>
              </a:extLst>
            </p:cNvPr>
            <p:cNvSpPr/>
            <p:nvPr/>
          </p:nvSpPr>
          <p:spPr>
            <a:xfrm>
              <a:off x="2845059" y="5154897"/>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D0A420-9ED0-A642-9BB4-488B873493C2}"/>
                </a:ext>
              </a:extLst>
            </p:cNvPr>
            <p:cNvSpPr/>
            <p:nvPr/>
          </p:nvSpPr>
          <p:spPr>
            <a:xfrm>
              <a:off x="3294022" y="56171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51B0C017-4E0B-C942-9DDC-07A6718FADB4}"/>
              </a:ext>
            </a:extLst>
          </p:cNvPr>
          <p:cNvSpPr/>
          <p:nvPr/>
        </p:nvSpPr>
        <p:spPr>
          <a:xfrm>
            <a:off x="2846817" y="5619649"/>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E006E4-37F0-D146-A70A-B0E7E37C58FE}"/>
                  </a:ext>
                </a:extLst>
              </p:cNvPr>
              <p:cNvSpPr txBox="1"/>
              <p:nvPr/>
            </p:nvSpPr>
            <p:spPr>
              <a:xfrm>
                <a:off x="6385810" y="3025199"/>
                <a:ext cx="5223401" cy="2366738"/>
              </a:xfrm>
              <a:prstGeom prst="rect">
                <a:avLst/>
              </a:prstGeom>
              <a:noFill/>
            </p:spPr>
            <p:txBody>
              <a:bodyPr wrap="square" rtlCol="0">
                <a:spAutoFit/>
              </a:bodyPr>
              <a:lstStyle/>
              <a:p>
                <a:r>
                  <a:rPr lang="en-US" dirty="0">
                    <a:latin typeface="Helvetica" pitchFamily="2" charset="0"/>
                  </a:rPr>
                  <a:t>This is what we know about the new example:</a:t>
                </a:r>
              </a:p>
              <a:p>
                <a:endParaRPr lang="en-US" dirty="0">
                  <a:latin typeface="Helvetica" pitchFamily="2" charset="0"/>
                </a:endParaRPr>
              </a:p>
              <a:p>
                <a:r>
                  <a:rPr lang="en-US" dirty="0">
                    <a:latin typeface="Helvetica" pitchFamily="2" charset="0"/>
                  </a:rPr>
                  <a:t>Index: Santa Claus Melon</a:t>
                </a:r>
              </a:p>
              <a:p>
                <a:r>
                  <a:rPr lang="en-US" dirty="0">
                    <a:latin typeface="Helvetica" pitchFamily="2" charset="0"/>
                  </a:rPr>
                  <a:t>Sweetness = 4</a:t>
                </a:r>
              </a:p>
              <a:p>
                <a:r>
                  <a:rPr lang="en-US" dirty="0">
                    <a:latin typeface="Helvetica" pitchFamily="2" charset="0"/>
                  </a:rPr>
                  <a:t>Sourness = 1</a:t>
                </a:r>
              </a:p>
              <a:p>
                <a:r>
                  <a:rPr lang="en-US" dirty="0">
                    <a:latin typeface="Helvetica" pitchFamily="2" charset="0"/>
                  </a:rPr>
                  <a:t>Label = ?????????? </a:t>
                </a:r>
              </a:p>
              <a:p>
                <a:endParaRPr lang="en-US" dirty="0">
                  <a:latin typeface="Helvetica" pitchFamily="2"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1,5</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4,1</m:t>
                              </m:r>
                            </m:e>
                          </m:d>
                        </m:e>
                      </m: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4−1</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1−5</m:t>
                                  </m:r>
                                </m:e>
                              </m:d>
                            </m:e>
                            <m:sup>
                              <m:r>
                                <a:rPr lang="en-US" i="1">
                                  <a:latin typeface="Cambria Math" panose="02040503050406030204" pitchFamily="18" charset="0"/>
                                </a:rPr>
                                <m:t>2</m:t>
                              </m:r>
                            </m:sup>
                          </m:sSup>
                        </m:e>
                      </m:rad>
                    </m:oMath>
                  </m:oMathPara>
                </a14:m>
                <a:endParaRPr lang="en-US" dirty="0">
                  <a:latin typeface="Helvetica" pitchFamily="2" charset="0"/>
                </a:endParaRPr>
              </a:p>
            </p:txBody>
          </p:sp>
        </mc:Choice>
        <mc:Fallback xmlns="">
          <p:sp>
            <p:nvSpPr>
              <p:cNvPr id="4" name="TextBox 3">
                <a:extLst>
                  <a:ext uri="{FF2B5EF4-FFF2-40B4-BE49-F238E27FC236}">
                    <a16:creationId xmlns:a16="http://schemas.microsoft.com/office/drawing/2014/main" id="{18E006E4-37F0-D146-A70A-B0E7E37C58FE}"/>
                  </a:ext>
                </a:extLst>
              </p:cNvPr>
              <p:cNvSpPr txBox="1">
                <a:spLocks noRot="1" noChangeAspect="1" noMove="1" noResize="1" noEditPoints="1" noAdjustHandles="1" noChangeArrowheads="1" noChangeShapeType="1" noTextEdit="1"/>
              </p:cNvSpPr>
              <p:nvPr/>
            </p:nvSpPr>
            <p:spPr>
              <a:xfrm>
                <a:off x="6385810" y="3025199"/>
                <a:ext cx="5223401" cy="2366738"/>
              </a:xfrm>
              <a:prstGeom prst="rect">
                <a:avLst/>
              </a:prstGeom>
              <a:blipFill>
                <a:blip r:embed="rId2"/>
                <a:stretch>
                  <a:fillRect l="-971" t="-53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139AA8A-C28F-B14F-9EE2-D09148F3A8F4}"/>
              </a:ext>
            </a:extLst>
          </p:cNvPr>
          <p:cNvPicPr>
            <a:picLocks noChangeAspect="1"/>
          </p:cNvPicPr>
          <p:nvPr/>
        </p:nvPicPr>
        <p:blipFill>
          <a:blip r:embed="rId3"/>
          <a:stretch>
            <a:fillRect/>
          </a:stretch>
        </p:blipFill>
        <p:spPr>
          <a:xfrm>
            <a:off x="9461378" y="0"/>
            <a:ext cx="2730622" cy="1741085"/>
          </a:xfrm>
          <a:prstGeom prst="rect">
            <a:avLst/>
          </a:prstGeom>
        </p:spPr>
      </p:pic>
      <p:sp>
        <p:nvSpPr>
          <p:cNvPr id="33" name="Oval 32">
            <a:extLst>
              <a:ext uri="{FF2B5EF4-FFF2-40B4-BE49-F238E27FC236}">
                <a16:creationId xmlns:a16="http://schemas.microsoft.com/office/drawing/2014/main" id="{F7734746-E38A-EF4A-890B-010137FA7DC1}"/>
              </a:ext>
            </a:extLst>
          </p:cNvPr>
          <p:cNvSpPr/>
          <p:nvPr/>
        </p:nvSpPr>
        <p:spPr>
          <a:xfrm>
            <a:off x="6178687" y="4077890"/>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10C5ABDF-7806-3349-B66D-A1D6140F53BD}"/>
              </a:ext>
            </a:extLst>
          </p:cNvPr>
          <p:cNvCxnSpPr>
            <a:cxnSpLocks/>
          </p:cNvCxnSpPr>
          <p:nvPr/>
        </p:nvCxnSpPr>
        <p:spPr>
          <a:xfrm>
            <a:off x="1561635" y="4092885"/>
            <a:ext cx="1205386" cy="1492573"/>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430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La la, doing math, see the math in the lower right corner of this slide.</a:t>
            </a:r>
          </a:p>
        </p:txBody>
      </p:sp>
      <p:grpSp>
        <p:nvGrpSpPr>
          <p:cNvPr id="34" name="Group 33">
            <a:extLst>
              <a:ext uri="{FF2B5EF4-FFF2-40B4-BE49-F238E27FC236}">
                <a16:creationId xmlns:a16="http://schemas.microsoft.com/office/drawing/2014/main" id="{3FC94D09-156F-384B-8349-CE4E10CA1FB5}"/>
              </a:ext>
            </a:extLst>
          </p:cNvPr>
          <p:cNvGrpSpPr/>
          <p:nvPr/>
        </p:nvGrpSpPr>
        <p:grpSpPr>
          <a:xfrm>
            <a:off x="523571" y="2877575"/>
            <a:ext cx="3913518" cy="3657600"/>
            <a:chOff x="523571" y="2877575"/>
            <a:chExt cx="3913518" cy="3657600"/>
          </a:xfrm>
        </p:grpSpPr>
        <p:grpSp>
          <p:nvGrpSpPr>
            <p:cNvPr id="6" name="Group 5">
              <a:extLst>
                <a:ext uri="{FF2B5EF4-FFF2-40B4-BE49-F238E27FC236}">
                  <a16:creationId xmlns:a16="http://schemas.microsoft.com/office/drawing/2014/main" id="{5D89DFF1-22E2-B04A-A416-4CEFE322B777}"/>
                </a:ext>
              </a:extLst>
            </p:cNvPr>
            <p:cNvGrpSpPr/>
            <p:nvPr/>
          </p:nvGrpSpPr>
          <p:grpSpPr>
            <a:xfrm>
              <a:off x="523571" y="2877575"/>
              <a:ext cx="3913518" cy="3657600"/>
              <a:chOff x="281093" y="2065565"/>
              <a:chExt cx="4037818" cy="4045589"/>
            </a:xfrm>
          </p:grpSpPr>
          <p:cxnSp>
            <p:nvCxnSpPr>
              <p:cNvPr id="7" name="Straight Arrow Connector 6">
                <a:extLst>
                  <a:ext uri="{FF2B5EF4-FFF2-40B4-BE49-F238E27FC236}">
                    <a16:creationId xmlns:a16="http://schemas.microsoft.com/office/drawing/2014/main" id="{9DCA254B-5554-AB41-90F9-8CF252958C2A}"/>
                  </a:ext>
                </a:extLst>
              </p:cNvPr>
              <p:cNvCxnSpPr/>
              <p:nvPr/>
            </p:nvCxnSpPr>
            <p:spPr>
              <a:xfrm flipV="1">
                <a:off x="1254581" y="2228850"/>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29BA-CED0-4F4D-B412-216CDC6C9E0E}"/>
                  </a:ext>
                </a:extLst>
              </p:cNvPr>
              <p:cNvCxnSpPr/>
              <p:nvPr/>
            </p:nvCxnSpPr>
            <p:spPr>
              <a:xfrm flipV="1">
                <a:off x="1753966"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76F39-A625-454E-8867-E74632189AED}"/>
                  </a:ext>
                </a:extLst>
              </p:cNvPr>
              <p:cNvCxnSpPr/>
              <p:nvPr/>
            </p:nvCxnSpPr>
            <p:spPr>
              <a:xfrm flipV="1">
                <a:off x="2242463"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580135-3E74-5945-92AF-1A930361853C}"/>
                  </a:ext>
                </a:extLst>
              </p:cNvPr>
              <p:cNvCxnSpPr/>
              <p:nvPr/>
            </p:nvCxnSpPr>
            <p:spPr>
              <a:xfrm flipV="1">
                <a:off x="275001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067FE8-F3F3-5E48-A46B-7386DE937D44}"/>
                  </a:ext>
                </a:extLst>
              </p:cNvPr>
              <p:cNvCxnSpPr/>
              <p:nvPr/>
            </p:nvCxnSpPr>
            <p:spPr>
              <a:xfrm flipV="1">
                <a:off x="3233075"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56FAF-BC14-D140-8F4B-7454D85CF02D}"/>
                  </a:ext>
                </a:extLst>
              </p:cNvPr>
              <p:cNvCxnSpPr/>
              <p:nvPr/>
            </p:nvCxnSpPr>
            <p:spPr>
              <a:xfrm flipV="1">
                <a:off x="374333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703C1D-D5C1-7F4A-A5E0-E35892290C9E}"/>
                  </a:ext>
                </a:extLst>
              </p:cNvPr>
              <p:cNvCxnSpPr/>
              <p:nvPr/>
            </p:nvCxnSpPr>
            <p:spPr>
              <a:xfrm rot="5400000" flipV="1">
                <a:off x="2469699" y="984474"/>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B7F6F-30EB-BF49-995C-A55E0D166F12}"/>
                  </a:ext>
                </a:extLst>
              </p:cNvPr>
              <p:cNvCxnSpPr/>
              <p:nvPr/>
            </p:nvCxnSpPr>
            <p:spPr>
              <a:xfrm rot="5400000" flipV="1">
                <a:off x="2469700" y="148385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857E1-F651-8A4D-B9EE-D3E907FDB7B8}"/>
                  </a:ext>
                </a:extLst>
              </p:cNvPr>
              <p:cNvCxnSpPr/>
              <p:nvPr/>
            </p:nvCxnSpPr>
            <p:spPr>
              <a:xfrm rot="5400000" flipV="1">
                <a:off x="2469700" y="1972356"/>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88A6-A147-794B-9271-F2913DF89C76}"/>
                  </a:ext>
                </a:extLst>
              </p:cNvPr>
              <p:cNvCxnSpPr/>
              <p:nvPr/>
            </p:nvCxnSpPr>
            <p:spPr>
              <a:xfrm rot="5400000" flipV="1">
                <a:off x="2469700" y="247990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46B0E8-7FCC-1848-B988-328589C8FDC2}"/>
                  </a:ext>
                </a:extLst>
              </p:cNvPr>
              <p:cNvCxnSpPr/>
              <p:nvPr/>
            </p:nvCxnSpPr>
            <p:spPr>
              <a:xfrm rot="5400000" flipV="1">
                <a:off x="2469700" y="2962968"/>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C43112-2078-3443-B871-74FDF55EAE3D}"/>
                  </a:ext>
                </a:extLst>
              </p:cNvPr>
              <p:cNvCxnSpPr/>
              <p:nvPr/>
            </p:nvCxnSpPr>
            <p:spPr>
              <a:xfrm rot="5400000" flipV="1">
                <a:off x="2469700" y="347322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CBF2D2-5777-814B-94B9-67F24F547342}"/>
                  </a:ext>
                </a:extLst>
              </p:cNvPr>
              <p:cNvCxnSpPr/>
              <p:nvPr/>
            </p:nvCxnSpPr>
            <p:spPr>
              <a:xfrm flipV="1">
                <a:off x="751116" y="2065565"/>
                <a:ext cx="0" cy="36004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7F2606-AA61-2546-8B1C-FF890293EB77}"/>
                  </a:ext>
                </a:extLst>
              </p:cNvPr>
              <p:cNvCxnSpPr/>
              <p:nvPr/>
            </p:nvCxnSpPr>
            <p:spPr>
              <a:xfrm>
                <a:off x="751116" y="5666016"/>
                <a:ext cx="35677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83D74-0497-F541-A522-A7EC0BB5E29A}"/>
                  </a:ext>
                </a:extLst>
              </p:cNvPr>
              <p:cNvSpPr txBox="1"/>
              <p:nvPr/>
            </p:nvSpPr>
            <p:spPr>
              <a:xfrm>
                <a:off x="2000660" y="5649489"/>
                <a:ext cx="93807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p:txBody>
          </p:sp>
          <p:sp>
            <p:nvSpPr>
              <p:cNvPr id="22" name="TextBox 21">
                <a:extLst>
                  <a:ext uri="{FF2B5EF4-FFF2-40B4-BE49-F238E27FC236}">
                    <a16:creationId xmlns:a16="http://schemas.microsoft.com/office/drawing/2014/main" id="{40971090-A899-5544-806D-95399EB0BCBB}"/>
                  </a:ext>
                </a:extLst>
              </p:cNvPr>
              <p:cNvSpPr txBox="1"/>
              <p:nvPr/>
            </p:nvSpPr>
            <p:spPr>
              <a:xfrm rot="16200000">
                <a:off x="127846" y="3716598"/>
                <a:ext cx="768159"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p:txBody>
          </p:sp>
        </p:grpSp>
        <p:sp>
          <p:nvSpPr>
            <p:cNvPr id="23" name="Oval 22">
              <a:extLst>
                <a:ext uri="{FF2B5EF4-FFF2-40B4-BE49-F238E27FC236}">
                  <a16:creationId xmlns:a16="http://schemas.microsoft.com/office/drawing/2014/main" id="{60855A64-ECCF-7745-9E6D-4A1932A4449F}"/>
                </a:ext>
              </a:extLst>
            </p:cNvPr>
            <p:cNvSpPr/>
            <p:nvPr/>
          </p:nvSpPr>
          <p:spPr>
            <a:xfrm>
              <a:off x="1386398" y="3353246"/>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6390F6-7258-F744-9016-CCA7E8290DC3}"/>
                </a:ext>
              </a:extLst>
            </p:cNvPr>
            <p:cNvSpPr/>
            <p:nvPr/>
          </p:nvSpPr>
          <p:spPr>
            <a:xfrm>
              <a:off x="1389128" y="384854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5EB3B9C-469C-584F-B0DD-595F1E5FBEA3}"/>
                </a:ext>
              </a:extLst>
            </p:cNvPr>
            <p:cNvSpPr/>
            <p:nvPr/>
          </p:nvSpPr>
          <p:spPr>
            <a:xfrm>
              <a:off x="1889863" y="385670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AA79A-5D86-AA46-8356-06BC3E135045}"/>
                </a:ext>
              </a:extLst>
            </p:cNvPr>
            <p:cNvSpPr/>
            <p:nvPr/>
          </p:nvSpPr>
          <p:spPr>
            <a:xfrm>
              <a:off x="2845059" y="4755724"/>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97F065-40B3-DD41-8FFA-60A5097F2708}"/>
                </a:ext>
              </a:extLst>
            </p:cNvPr>
            <p:cNvSpPr/>
            <p:nvPr/>
          </p:nvSpPr>
          <p:spPr>
            <a:xfrm>
              <a:off x="3804281" y="563213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C6E4F4-AA63-3242-9805-60BBEA8611E0}"/>
                </a:ext>
              </a:extLst>
            </p:cNvPr>
            <p:cNvSpPr/>
            <p:nvPr/>
          </p:nvSpPr>
          <p:spPr>
            <a:xfrm>
              <a:off x="2845059" y="5154897"/>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D0A420-9ED0-A642-9BB4-488B873493C2}"/>
                </a:ext>
              </a:extLst>
            </p:cNvPr>
            <p:cNvSpPr/>
            <p:nvPr/>
          </p:nvSpPr>
          <p:spPr>
            <a:xfrm>
              <a:off x="3294022" y="56171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51B0C017-4E0B-C942-9DDC-07A6718FADB4}"/>
              </a:ext>
            </a:extLst>
          </p:cNvPr>
          <p:cNvSpPr/>
          <p:nvPr/>
        </p:nvSpPr>
        <p:spPr>
          <a:xfrm>
            <a:off x="2846817" y="5619649"/>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E006E4-37F0-D146-A70A-B0E7E37C58FE}"/>
                  </a:ext>
                </a:extLst>
              </p:cNvPr>
              <p:cNvSpPr txBox="1"/>
              <p:nvPr/>
            </p:nvSpPr>
            <p:spPr>
              <a:xfrm>
                <a:off x="6385810" y="3025199"/>
                <a:ext cx="5223401" cy="2366738"/>
              </a:xfrm>
              <a:prstGeom prst="rect">
                <a:avLst/>
              </a:prstGeom>
              <a:noFill/>
            </p:spPr>
            <p:txBody>
              <a:bodyPr wrap="square" rtlCol="0">
                <a:spAutoFit/>
              </a:bodyPr>
              <a:lstStyle/>
              <a:p>
                <a:r>
                  <a:rPr lang="en-US" dirty="0">
                    <a:latin typeface="Helvetica" pitchFamily="2" charset="0"/>
                  </a:rPr>
                  <a:t>This is what we know about the new example:</a:t>
                </a:r>
              </a:p>
              <a:p>
                <a:endParaRPr lang="en-US" dirty="0">
                  <a:latin typeface="Helvetica" pitchFamily="2" charset="0"/>
                </a:endParaRPr>
              </a:p>
              <a:p>
                <a:r>
                  <a:rPr lang="en-US" dirty="0">
                    <a:latin typeface="Helvetica" pitchFamily="2" charset="0"/>
                  </a:rPr>
                  <a:t>Index: Santa Claus Melon</a:t>
                </a:r>
              </a:p>
              <a:p>
                <a:r>
                  <a:rPr lang="en-US" dirty="0">
                    <a:latin typeface="Helvetica" pitchFamily="2" charset="0"/>
                  </a:rPr>
                  <a:t>Sweetness = 4</a:t>
                </a:r>
              </a:p>
              <a:p>
                <a:r>
                  <a:rPr lang="en-US" dirty="0">
                    <a:latin typeface="Helvetica" pitchFamily="2" charset="0"/>
                  </a:rPr>
                  <a:t>Sourness = 1</a:t>
                </a:r>
              </a:p>
              <a:p>
                <a:r>
                  <a:rPr lang="en-US" dirty="0">
                    <a:latin typeface="Helvetica" pitchFamily="2" charset="0"/>
                  </a:rPr>
                  <a:t>Label = ?????????? </a:t>
                </a:r>
              </a:p>
              <a:p>
                <a:endParaRPr lang="en-US" dirty="0">
                  <a:latin typeface="Helvetica" pitchFamily="2"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1,5</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4,1</m:t>
                              </m:r>
                            </m:e>
                          </m:d>
                        </m:e>
                      </m: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−4</m:t>
                              </m:r>
                            </m:e>
                            <m:sup>
                              <m:r>
                                <a:rPr lang="en-US" i="1">
                                  <a:latin typeface="Cambria Math" panose="02040503050406030204" pitchFamily="18" charset="0"/>
                                </a:rPr>
                                <m:t>2</m:t>
                              </m:r>
                            </m:sup>
                          </m:sSup>
                        </m:e>
                      </m:rad>
                    </m:oMath>
                  </m:oMathPara>
                </a14:m>
                <a:endParaRPr lang="en-US" dirty="0">
                  <a:latin typeface="Helvetica" pitchFamily="2" charset="0"/>
                </a:endParaRPr>
              </a:p>
            </p:txBody>
          </p:sp>
        </mc:Choice>
        <mc:Fallback xmlns="">
          <p:sp>
            <p:nvSpPr>
              <p:cNvPr id="4" name="TextBox 3">
                <a:extLst>
                  <a:ext uri="{FF2B5EF4-FFF2-40B4-BE49-F238E27FC236}">
                    <a16:creationId xmlns:a16="http://schemas.microsoft.com/office/drawing/2014/main" id="{18E006E4-37F0-D146-A70A-B0E7E37C58FE}"/>
                  </a:ext>
                </a:extLst>
              </p:cNvPr>
              <p:cNvSpPr txBox="1">
                <a:spLocks noRot="1" noChangeAspect="1" noMove="1" noResize="1" noEditPoints="1" noAdjustHandles="1" noChangeArrowheads="1" noChangeShapeType="1" noTextEdit="1"/>
              </p:cNvSpPr>
              <p:nvPr/>
            </p:nvSpPr>
            <p:spPr>
              <a:xfrm>
                <a:off x="6385810" y="3025199"/>
                <a:ext cx="5223401" cy="2366738"/>
              </a:xfrm>
              <a:prstGeom prst="rect">
                <a:avLst/>
              </a:prstGeom>
              <a:blipFill>
                <a:blip r:embed="rId2"/>
                <a:stretch>
                  <a:fillRect l="-971" t="-53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139AA8A-C28F-B14F-9EE2-D09148F3A8F4}"/>
              </a:ext>
            </a:extLst>
          </p:cNvPr>
          <p:cNvPicPr>
            <a:picLocks noChangeAspect="1"/>
          </p:cNvPicPr>
          <p:nvPr/>
        </p:nvPicPr>
        <p:blipFill>
          <a:blip r:embed="rId3"/>
          <a:stretch>
            <a:fillRect/>
          </a:stretch>
        </p:blipFill>
        <p:spPr>
          <a:xfrm>
            <a:off x="9461378" y="0"/>
            <a:ext cx="2730622" cy="1741085"/>
          </a:xfrm>
          <a:prstGeom prst="rect">
            <a:avLst/>
          </a:prstGeom>
        </p:spPr>
      </p:pic>
      <p:sp>
        <p:nvSpPr>
          <p:cNvPr id="33" name="Oval 32">
            <a:extLst>
              <a:ext uri="{FF2B5EF4-FFF2-40B4-BE49-F238E27FC236}">
                <a16:creationId xmlns:a16="http://schemas.microsoft.com/office/drawing/2014/main" id="{F7734746-E38A-EF4A-890B-010137FA7DC1}"/>
              </a:ext>
            </a:extLst>
          </p:cNvPr>
          <p:cNvSpPr/>
          <p:nvPr/>
        </p:nvSpPr>
        <p:spPr>
          <a:xfrm>
            <a:off x="6178687" y="4077890"/>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10C5ABDF-7806-3349-B66D-A1D6140F53BD}"/>
              </a:ext>
            </a:extLst>
          </p:cNvPr>
          <p:cNvCxnSpPr>
            <a:cxnSpLocks/>
          </p:cNvCxnSpPr>
          <p:nvPr/>
        </p:nvCxnSpPr>
        <p:spPr>
          <a:xfrm>
            <a:off x="1561635" y="4092885"/>
            <a:ext cx="1205386" cy="1492573"/>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889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The math continues…</a:t>
            </a:r>
          </a:p>
        </p:txBody>
      </p:sp>
      <p:grpSp>
        <p:nvGrpSpPr>
          <p:cNvPr id="34" name="Group 33">
            <a:extLst>
              <a:ext uri="{FF2B5EF4-FFF2-40B4-BE49-F238E27FC236}">
                <a16:creationId xmlns:a16="http://schemas.microsoft.com/office/drawing/2014/main" id="{3FC94D09-156F-384B-8349-CE4E10CA1FB5}"/>
              </a:ext>
            </a:extLst>
          </p:cNvPr>
          <p:cNvGrpSpPr/>
          <p:nvPr/>
        </p:nvGrpSpPr>
        <p:grpSpPr>
          <a:xfrm>
            <a:off x="523571" y="2877575"/>
            <a:ext cx="3913518" cy="3657600"/>
            <a:chOff x="523571" y="2877575"/>
            <a:chExt cx="3913518" cy="3657600"/>
          </a:xfrm>
        </p:grpSpPr>
        <p:grpSp>
          <p:nvGrpSpPr>
            <p:cNvPr id="6" name="Group 5">
              <a:extLst>
                <a:ext uri="{FF2B5EF4-FFF2-40B4-BE49-F238E27FC236}">
                  <a16:creationId xmlns:a16="http://schemas.microsoft.com/office/drawing/2014/main" id="{5D89DFF1-22E2-B04A-A416-4CEFE322B777}"/>
                </a:ext>
              </a:extLst>
            </p:cNvPr>
            <p:cNvGrpSpPr/>
            <p:nvPr/>
          </p:nvGrpSpPr>
          <p:grpSpPr>
            <a:xfrm>
              <a:off x="523571" y="2877575"/>
              <a:ext cx="3913518" cy="3657600"/>
              <a:chOff x="281093" y="2065565"/>
              <a:chExt cx="4037818" cy="4045589"/>
            </a:xfrm>
          </p:grpSpPr>
          <p:cxnSp>
            <p:nvCxnSpPr>
              <p:cNvPr id="7" name="Straight Arrow Connector 6">
                <a:extLst>
                  <a:ext uri="{FF2B5EF4-FFF2-40B4-BE49-F238E27FC236}">
                    <a16:creationId xmlns:a16="http://schemas.microsoft.com/office/drawing/2014/main" id="{9DCA254B-5554-AB41-90F9-8CF252958C2A}"/>
                  </a:ext>
                </a:extLst>
              </p:cNvPr>
              <p:cNvCxnSpPr/>
              <p:nvPr/>
            </p:nvCxnSpPr>
            <p:spPr>
              <a:xfrm flipV="1">
                <a:off x="1254581" y="2228850"/>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29BA-CED0-4F4D-B412-216CDC6C9E0E}"/>
                  </a:ext>
                </a:extLst>
              </p:cNvPr>
              <p:cNvCxnSpPr/>
              <p:nvPr/>
            </p:nvCxnSpPr>
            <p:spPr>
              <a:xfrm flipV="1">
                <a:off x="1753966"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76F39-A625-454E-8867-E74632189AED}"/>
                  </a:ext>
                </a:extLst>
              </p:cNvPr>
              <p:cNvCxnSpPr/>
              <p:nvPr/>
            </p:nvCxnSpPr>
            <p:spPr>
              <a:xfrm flipV="1">
                <a:off x="2242463"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580135-3E74-5945-92AF-1A930361853C}"/>
                  </a:ext>
                </a:extLst>
              </p:cNvPr>
              <p:cNvCxnSpPr/>
              <p:nvPr/>
            </p:nvCxnSpPr>
            <p:spPr>
              <a:xfrm flipV="1">
                <a:off x="275001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067FE8-F3F3-5E48-A46B-7386DE937D44}"/>
                  </a:ext>
                </a:extLst>
              </p:cNvPr>
              <p:cNvCxnSpPr/>
              <p:nvPr/>
            </p:nvCxnSpPr>
            <p:spPr>
              <a:xfrm flipV="1">
                <a:off x="3233075"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56FAF-BC14-D140-8F4B-7454D85CF02D}"/>
                  </a:ext>
                </a:extLst>
              </p:cNvPr>
              <p:cNvCxnSpPr/>
              <p:nvPr/>
            </p:nvCxnSpPr>
            <p:spPr>
              <a:xfrm flipV="1">
                <a:off x="374333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703C1D-D5C1-7F4A-A5E0-E35892290C9E}"/>
                  </a:ext>
                </a:extLst>
              </p:cNvPr>
              <p:cNvCxnSpPr/>
              <p:nvPr/>
            </p:nvCxnSpPr>
            <p:spPr>
              <a:xfrm rot="5400000" flipV="1">
                <a:off x="2469699" y="984474"/>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B7F6F-30EB-BF49-995C-A55E0D166F12}"/>
                  </a:ext>
                </a:extLst>
              </p:cNvPr>
              <p:cNvCxnSpPr/>
              <p:nvPr/>
            </p:nvCxnSpPr>
            <p:spPr>
              <a:xfrm rot="5400000" flipV="1">
                <a:off x="2469700" y="148385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857E1-F651-8A4D-B9EE-D3E907FDB7B8}"/>
                  </a:ext>
                </a:extLst>
              </p:cNvPr>
              <p:cNvCxnSpPr/>
              <p:nvPr/>
            </p:nvCxnSpPr>
            <p:spPr>
              <a:xfrm rot="5400000" flipV="1">
                <a:off x="2469700" y="1972356"/>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88A6-A147-794B-9271-F2913DF89C76}"/>
                  </a:ext>
                </a:extLst>
              </p:cNvPr>
              <p:cNvCxnSpPr/>
              <p:nvPr/>
            </p:nvCxnSpPr>
            <p:spPr>
              <a:xfrm rot="5400000" flipV="1">
                <a:off x="2469700" y="247990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46B0E8-7FCC-1848-B988-328589C8FDC2}"/>
                  </a:ext>
                </a:extLst>
              </p:cNvPr>
              <p:cNvCxnSpPr/>
              <p:nvPr/>
            </p:nvCxnSpPr>
            <p:spPr>
              <a:xfrm rot="5400000" flipV="1">
                <a:off x="2469700" y="2962968"/>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C43112-2078-3443-B871-74FDF55EAE3D}"/>
                  </a:ext>
                </a:extLst>
              </p:cNvPr>
              <p:cNvCxnSpPr/>
              <p:nvPr/>
            </p:nvCxnSpPr>
            <p:spPr>
              <a:xfrm rot="5400000" flipV="1">
                <a:off x="2469700" y="347322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CBF2D2-5777-814B-94B9-67F24F547342}"/>
                  </a:ext>
                </a:extLst>
              </p:cNvPr>
              <p:cNvCxnSpPr/>
              <p:nvPr/>
            </p:nvCxnSpPr>
            <p:spPr>
              <a:xfrm flipV="1">
                <a:off x="751116" y="2065565"/>
                <a:ext cx="0" cy="36004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7F2606-AA61-2546-8B1C-FF890293EB77}"/>
                  </a:ext>
                </a:extLst>
              </p:cNvPr>
              <p:cNvCxnSpPr/>
              <p:nvPr/>
            </p:nvCxnSpPr>
            <p:spPr>
              <a:xfrm>
                <a:off x="751116" y="5666016"/>
                <a:ext cx="35677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83D74-0497-F541-A522-A7EC0BB5E29A}"/>
                  </a:ext>
                </a:extLst>
              </p:cNvPr>
              <p:cNvSpPr txBox="1"/>
              <p:nvPr/>
            </p:nvSpPr>
            <p:spPr>
              <a:xfrm>
                <a:off x="2000660" y="5649489"/>
                <a:ext cx="93807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p:txBody>
          </p:sp>
          <p:sp>
            <p:nvSpPr>
              <p:cNvPr id="22" name="TextBox 21">
                <a:extLst>
                  <a:ext uri="{FF2B5EF4-FFF2-40B4-BE49-F238E27FC236}">
                    <a16:creationId xmlns:a16="http://schemas.microsoft.com/office/drawing/2014/main" id="{40971090-A899-5544-806D-95399EB0BCBB}"/>
                  </a:ext>
                </a:extLst>
              </p:cNvPr>
              <p:cNvSpPr txBox="1"/>
              <p:nvPr/>
            </p:nvSpPr>
            <p:spPr>
              <a:xfrm rot="16200000">
                <a:off x="127846" y="3716598"/>
                <a:ext cx="768159"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p:txBody>
          </p:sp>
        </p:grpSp>
        <p:sp>
          <p:nvSpPr>
            <p:cNvPr id="23" name="Oval 22">
              <a:extLst>
                <a:ext uri="{FF2B5EF4-FFF2-40B4-BE49-F238E27FC236}">
                  <a16:creationId xmlns:a16="http://schemas.microsoft.com/office/drawing/2014/main" id="{60855A64-ECCF-7745-9E6D-4A1932A4449F}"/>
                </a:ext>
              </a:extLst>
            </p:cNvPr>
            <p:cNvSpPr/>
            <p:nvPr/>
          </p:nvSpPr>
          <p:spPr>
            <a:xfrm>
              <a:off x="1386398" y="3353246"/>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6390F6-7258-F744-9016-CCA7E8290DC3}"/>
                </a:ext>
              </a:extLst>
            </p:cNvPr>
            <p:cNvSpPr/>
            <p:nvPr/>
          </p:nvSpPr>
          <p:spPr>
            <a:xfrm>
              <a:off x="1389128" y="384854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5EB3B9C-469C-584F-B0DD-595F1E5FBEA3}"/>
                </a:ext>
              </a:extLst>
            </p:cNvPr>
            <p:cNvSpPr/>
            <p:nvPr/>
          </p:nvSpPr>
          <p:spPr>
            <a:xfrm>
              <a:off x="1889863" y="385670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AA79A-5D86-AA46-8356-06BC3E135045}"/>
                </a:ext>
              </a:extLst>
            </p:cNvPr>
            <p:cNvSpPr/>
            <p:nvPr/>
          </p:nvSpPr>
          <p:spPr>
            <a:xfrm>
              <a:off x="2845059" y="4755724"/>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97F065-40B3-DD41-8FFA-60A5097F2708}"/>
                </a:ext>
              </a:extLst>
            </p:cNvPr>
            <p:cNvSpPr/>
            <p:nvPr/>
          </p:nvSpPr>
          <p:spPr>
            <a:xfrm>
              <a:off x="3804281" y="563213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C6E4F4-AA63-3242-9805-60BBEA8611E0}"/>
                </a:ext>
              </a:extLst>
            </p:cNvPr>
            <p:cNvSpPr/>
            <p:nvPr/>
          </p:nvSpPr>
          <p:spPr>
            <a:xfrm>
              <a:off x="2845059" y="5154897"/>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D0A420-9ED0-A642-9BB4-488B873493C2}"/>
                </a:ext>
              </a:extLst>
            </p:cNvPr>
            <p:cNvSpPr/>
            <p:nvPr/>
          </p:nvSpPr>
          <p:spPr>
            <a:xfrm>
              <a:off x="3294022" y="56171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51B0C017-4E0B-C942-9DDC-07A6718FADB4}"/>
              </a:ext>
            </a:extLst>
          </p:cNvPr>
          <p:cNvSpPr/>
          <p:nvPr/>
        </p:nvSpPr>
        <p:spPr>
          <a:xfrm>
            <a:off x="2846817" y="5619649"/>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E006E4-37F0-D146-A70A-B0E7E37C58FE}"/>
                  </a:ext>
                </a:extLst>
              </p:cNvPr>
              <p:cNvSpPr txBox="1"/>
              <p:nvPr/>
            </p:nvSpPr>
            <p:spPr>
              <a:xfrm>
                <a:off x="6385810" y="3025199"/>
                <a:ext cx="5223401" cy="2366738"/>
              </a:xfrm>
              <a:prstGeom prst="rect">
                <a:avLst/>
              </a:prstGeom>
              <a:noFill/>
            </p:spPr>
            <p:txBody>
              <a:bodyPr wrap="square" rtlCol="0">
                <a:spAutoFit/>
              </a:bodyPr>
              <a:lstStyle/>
              <a:p>
                <a:r>
                  <a:rPr lang="en-US" dirty="0">
                    <a:latin typeface="Helvetica" pitchFamily="2" charset="0"/>
                  </a:rPr>
                  <a:t>This is what we know about the new example:</a:t>
                </a:r>
              </a:p>
              <a:p>
                <a:endParaRPr lang="en-US" dirty="0">
                  <a:latin typeface="Helvetica" pitchFamily="2" charset="0"/>
                </a:endParaRPr>
              </a:p>
              <a:p>
                <a:r>
                  <a:rPr lang="en-US" dirty="0">
                    <a:latin typeface="Helvetica" pitchFamily="2" charset="0"/>
                  </a:rPr>
                  <a:t>Index: Santa Claus Melon</a:t>
                </a:r>
              </a:p>
              <a:p>
                <a:r>
                  <a:rPr lang="en-US" dirty="0">
                    <a:latin typeface="Helvetica" pitchFamily="2" charset="0"/>
                  </a:rPr>
                  <a:t>Sweetness = 4</a:t>
                </a:r>
              </a:p>
              <a:p>
                <a:r>
                  <a:rPr lang="en-US" dirty="0">
                    <a:latin typeface="Helvetica" pitchFamily="2" charset="0"/>
                  </a:rPr>
                  <a:t>Sourness = 1</a:t>
                </a:r>
              </a:p>
              <a:p>
                <a:r>
                  <a:rPr lang="en-US" dirty="0">
                    <a:latin typeface="Helvetica" pitchFamily="2" charset="0"/>
                  </a:rPr>
                  <a:t>Label = ?????????? </a:t>
                </a:r>
              </a:p>
              <a:p>
                <a:endParaRPr lang="en-US" dirty="0">
                  <a:latin typeface="Helvetica" pitchFamily="2"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1,5</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4,1</m:t>
                              </m:r>
                            </m:e>
                          </m:d>
                        </m:e>
                      </m:d>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9+16</m:t>
                          </m:r>
                        </m:e>
                      </m:rad>
                    </m:oMath>
                  </m:oMathPara>
                </a14:m>
                <a:endParaRPr lang="en-US" dirty="0">
                  <a:latin typeface="Helvetica" pitchFamily="2" charset="0"/>
                </a:endParaRPr>
              </a:p>
            </p:txBody>
          </p:sp>
        </mc:Choice>
        <mc:Fallback xmlns="">
          <p:sp>
            <p:nvSpPr>
              <p:cNvPr id="4" name="TextBox 3">
                <a:extLst>
                  <a:ext uri="{FF2B5EF4-FFF2-40B4-BE49-F238E27FC236}">
                    <a16:creationId xmlns:a16="http://schemas.microsoft.com/office/drawing/2014/main" id="{18E006E4-37F0-D146-A70A-B0E7E37C58FE}"/>
                  </a:ext>
                </a:extLst>
              </p:cNvPr>
              <p:cNvSpPr txBox="1">
                <a:spLocks noRot="1" noChangeAspect="1" noMove="1" noResize="1" noEditPoints="1" noAdjustHandles="1" noChangeArrowheads="1" noChangeShapeType="1" noTextEdit="1"/>
              </p:cNvSpPr>
              <p:nvPr/>
            </p:nvSpPr>
            <p:spPr>
              <a:xfrm>
                <a:off x="6385810" y="3025199"/>
                <a:ext cx="5223401" cy="2366738"/>
              </a:xfrm>
              <a:prstGeom prst="rect">
                <a:avLst/>
              </a:prstGeom>
              <a:blipFill>
                <a:blip r:embed="rId2"/>
                <a:stretch>
                  <a:fillRect l="-971" t="-53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139AA8A-C28F-B14F-9EE2-D09148F3A8F4}"/>
              </a:ext>
            </a:extLst>
          </p:cNvPr>
          <p:cNvPicPr>
            <a:picLocks noChangeAspect="1"/>
          </p:cNvPicPr>
          <p:nvPr/>
        </p:nvPicPr>
        <p:blipFill>
          <a:blip r:embed="rId3"/>
          <a:stretch>
            <a:fillRect/>
          </a:stretch>
        </p:blipFill>
        <p:spPr>
          <a:xfrm>
            <a:off x="9461378" y="0"/>
            <a:ext cx="2730622" cy="1741085"/>
          </a:xfrm>
          <a:prstGeom prst="rect">
            <a:avLst/>
          </a:prstGeom>
        </p:spPr>
      </p:pic>
      <p:sp>
        <p:nvSpPr>
          <p:cNvPr id="33" name="Oval 32">
            <a:extLst>
              <a:ext uri="{FF2B5EF4-FFF2-40B4-BE49-F238E27FC236}">
                <a16:creationId xmlns:a16="http://schemas.microsoft.com/office/drawing/2014/main" id="{F7734746-E38A-EF4A-890B-010137FA7DC1}"/>
              </a:ext>
            </a:extLst>
          </p:cNvPr>
          <p:cNvSpPr/>
          <p:nvPr/>
        </p:nvSpPr>
        <p:spPr>
          <a:xfrm>
            <a:off x="6178687" y="4077890"/>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10C5ABDF-7806-3349-B66D-A1D6140F53BD}"/>
              </a:ext>
            </a:extLst>
          </p:cNvPr>
          <p:cNvCxnSpPr>
            <a:cxnSpLocks/>
          </p:cNvCxnSpPr>
          <p:nvPr/>
        </p:nvCxnSpPr>
        <p:spPr>
          <a:xfrm>
            <a:off x="1561635" y="4092885"/>
            <a:ext cx="1205386" cy="1492573"/>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087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Getting closer…</a:t>
            </a:r>
          </a:p>
        </p:txBody>
      </p:sp>
      <p:grpSp>
        <p:nvGrpSpPr>
          <p:cNvPr id="34" name="Group 33">
            <a:extLst>
              <a:ext uri="{FF2B5EF4-FFF2-40B4-BE49-F238E27FC236}">
                <a16:creationId xmlns:a16="http://schemas.microsoft.com/office/drawing/2014/main" id="{3FC94D09-156F-384B-8349-CE4E10CA1FB5}"/>
              </a:ext>
            </a:extLst>
          </p:cNvPr>
          <p:cNvGrpSpPr/>
          <p:nvPr/>
        </p:nvGrpSpPr>
        <p:grpSpPr>
          <a:xfrm>
            <a:off x="523571" y="2877575"/>
            <a:ext cx="3913518" cy="3657600"/>
            <a:chOff x="523571" y="2877575"/>
            <a:chExt cx="3913518" cy="3657600"/>
          </a:xfrm>
        </p:grpSpPr>
        <p:grpSp>
          <p:nvGrpSpPr>
            <p:cNvPr id="6" name="Group 5">
              <a:extLst>
                <a:ext uri="{FF2B5EF4-FFF2-40B4-BE49-F238E27FC236}">
                  <a16:creationId xmlns:a16="http://schemas.microsoft.com/office/drawing/2014/main" id="{5D89DFF1-22E2-B04A-A416-4CEFE322B777}"/>
                </a:ext>
              </a:extLst>
            </p:cNvPr>
            <p:cNvGrpSpPr/>
            <p:nvPr/>
          </p:nvGrpSpPr>
          <p:grpSpPr>
            <a:xfrm>
              <a:off x="523571" y="2877575"/>
              <a:ext cx="3913518" cy="3657600"/>
              <a:chOff x="281093" y="2065565"/>
              <a:chExt cx="4037818" cy="4045589"/>
            </a:xfrm>
          </p:grpSpPr>
          <p:cxnSp>
            <p:nvCxnSpPr>
              <p:cNvPr id="7" name="Straight Arrow Connector 6">
                <a:extLst>
                  <a:ext uri="{FF2B5EF4-FFF2-40B4-BE49-F238E27FC236}">
                    <a16:creationId xmlns:a16="http://schemas.microsoft.com/office/drawing/2014/main" id="{9DCA254B-5554-AB41-90F9-8CF252958C2A}"/>
                  </a:ext>
                </a:extLst>
              </p:cNvPr>
              <p:cNvCxnSpPr/>
              <p:nvPr/>
            </p:nvCxnSpPr>
            <p:spPr>
              <a:xfrm flipV="1">
                <a:off x="1254581" y="2228850"/>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29BA-CED0-4F4D-B412-216CDC6C9E0E}"/>
                  </a:ext>
                </a:extLst>
              </p:cNvPr>
              <p:cNvCxnSpPr/>
              <p:nvPr/>
            </p:nvCxnSpPr>
            <p:spPr>
              <a:xfrm flipV="1">
                <a:off x="1753966"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76F39-A625-454E-8867-E74632189AED}"/>
                  </a:ext>
                </a:extLst>
              </p:cNvPr>
              <p:cNvCxnSpPr/>
              <p:nvPr/>
            </p:nvCxnSpPr>
            <p:spPr>
              <a:xfrm flipV="1">
                <a:off x="2242463"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580135-3E74-5945-92AF-1A930361853C}"/>
                  </a:ext>
                </a:extLst>
              </p:cNvPr>
              <p:cNvCxnSpPr/>
              <p:nvPr/>
            </p:nvCxnSpPr>
            <p:spPr>
              <a:xfrm flipV="1">
                <a:off x="275001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067FE8-F3F3-5E48-A46B-7386DE937D44}"/>
                  </a:ext>
                </a:extLst>
              </p:cNvPr>
              <p:cNvCxnSpPr/>
              <p:nvPr/>
            </p:nvCxnSpPr>
            <p:spPr>
              <a:xfrm flipV="1">
                <a:off x="3233075"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56FAF-BC14-D140-8F4B-7454D85CF02D}"/>
                  </a:ext>
                </a:extLst>
              </p:cNvPr>
              <p:cNvCxnSpPr/>
              <p:nvPr/>
            </p:nvCxnSpPr>
            <p:spPr>
              <a:xfrm flipV="1">
                <a:off x="374333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703C1D-D5C1-7F4A-A5E0-E35892290C9E}"/>
                  </a:ext>
                </a:extLst>
              </p:cNvPr>
              <p:cNvCxnSpPr/>
              <p:nvPr/>
            </p:nvCxnSpPr>
            <p:spPr>
              <a:xfrm rot="5400000" flipV="1">
                <a:off x="2469699" y="984474"/>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B7F6F-30EB-BF49-995C-A55E0D166F12}"/>
                  </a:ext>
                </a:extLst>
              </p:cNvPr>
              <p:cNvCxnSpPr/>
              <p:nvPr/>
            </p:nvCxnSpPr>
            <p:spPr>
              <a:xfrm rot="5400000" flipV="1">
                <a:off x="2469700" y="148385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857E1-F651-8A4D-B9EE-D3E907FDB7B8}"/>
                  </a:ext>
                </a:extLst>
              </p:cNvPr>
              <p:cNvCxnSpPr/>
              <p:nvPr/>
            </p:nvCxnSpPr>
            <p:spPr>
              <a:xfrm rot="5400000" flipV="1">
                <a:off x="2469700" y="1972356"/>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88A6-A147-794B-9271-F2913DF89C76}"/>
                  </a:ext>
                </a:extLst>
              </p:cNvPr>
              <p:cNvCxnSpPr/>
              <p:nvPr/>
            </p:nvCxnSpPr>
            <p:spPr>
              <a:xfrm rot="5400000" flipV="1">
                <a:off x="2469700" y="247990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46B0E8-7FCC-1848-B988-328589C8FDC2}"/>
                  </a:ext>
                </a:extLst>
              </p:cNvPr>
              <p:cNvCxnSpPr/>
              <p:nvPr/>
            </p:nvCxnSpPr>
            <p:spPr>
              <a:xfrm rot="5400000" flipV="1">
                <a:off x="2469700" y="2962968"/>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C43112-2078-3443-B871-74FDF55EAE3D}"/>
                  </a:ext>
                </a:extLst>
              </p:cNvPr>
              <p:cNvCxnSpPr/>
              <p:nvPr/>
            </p:nvCxnSpPr>
            <p:spPr>
              <a:xfrm rot="5400000" flipV="1">
                <a:off x="2469700" y="347322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CBF2D2-5777-814B-94B9-67F24F547342}"/>
                  </a:ext>
                </a:extLst>
              </p:cNvPr>
              <p:cNvCxnSpPr/>
              <p:nvPr/>
            </p:nvCxnSpPr>
            <p:spPr>
              <a:xfrm flipV="1">
                <a:off x="751116" y="2065565"/>
                <a:ext cx="0" cy="36004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7F2606-AA61-2546-8B1C-FF890293EB77}"/>
                  </a:ext>
                </a:extLst>
              </p:cNvPr>
              <p:cNvCxnSpPr/>
              <p:nvPr/>
            </p:nvCxnSpPr>
            <p:spPr>
              <a:xfrm>
                <a:off x="751116" y="5666016"/>
                <a:ext cx="35677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83D74-0497-F541-A522-A7EC0BB5E29A}"/>
                  </a:ext>
                </a:extLst>
              </p:cNvPr>
              <p:cNvSpPr txBox="1"/>
              <p:nvPr/>
            </p:nvSpPr>
            <p:spPr>
              <a:xfrm>
                <a:off x="2000660" y="5649489"/>
                <a:ext cx="93807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p:txBody>
          </p:sp>
          <p:sp>
            <p:nvSpPr>
              <p:cNvPr id="22" name="TextBox 21">
                <a:extLst>
                  <a:ext uri="{FF2B5EF4-FFF2-40B4-BE49-F238E27FC236}">
                    <a16:creationId xmlns:a16="http://schemas.microsoft.com/office/drawing/2014/main" id="{40971090-A899-5544-806D-95399EB0BCBB}"/>
                  </a:ext>
                </a:extLst>
              </p:cNvPr>
              <p:cNvSpPr txBox="1"/>
              <p:nvPr/>
            </p:nvSpPr>
            <p:spPr>
              <a:xfrm rot="16200000">
                <a:off x="127846" y="3716598"/>
                <a:ext cx="768159"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p:txBody>
          </p:sp>
        </p:grpSp>
        <p:sp>
          <p:nvSpPr>
            <p:cNvPr id="23" name="Oval 22">
              <a:extLst>
                <a:ext uri="{FF2B5EF4-FFF2-40B4-BE49-F238E27FC236}">
                  <a16:creationId xmlns:a16="http://schemas.microsoft.com/office/drawing/2014/main" id="{60855A64-ECCF-7745-9E6D-4A1932A4449F}"/>
                </a:ext>
              </a:extLst>
            </p:cNvPr>
            <p:cNvSpPr/>
            <p:nvPr/>
          </p:nvSpPr>
          <p:spPr>
            <a:xfrm>
              <a:off x="1386398" y="3353246"/>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6390F6-7258-F744-9016-CCA7E8290DC3}"/>
                </a:ext>
              </a:extLst>
            </p:cNvPr>
            <p:cNvSpPr/>
            <p:nvPr/>
          </p:nvSpPr>
          <p:spPr>
            <a:xfrm>
              <a:off x="1389128" y="384854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5EB3B9C-469C-584F-B0DD-595F1E5FBEA3}"/>
                </a:ext>
              </a:extLst>
            </p:cNvPr>
            <p:cNvSpPr/>
            <p:nvPr/>
          </p:nvSpPr>
          <p:spPr>
            <a:xfrm>
              <a:off x="1889863" y="385670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AA79A-5D86-AA46-8356-06BC3E135045}"/>
                </a:ext>
              </a:extLst>
            </p:cNvPr>
            <p:cNvSpPr/>
            <p:nvPr/>
          </p:nvSpPr>
          <p:spPr>
            <a:xfrm>
              <a:off x="2845059" y="4755724"/>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97F065-40B3-DD41-8FFA-60A5097F2708}"/>
                </a:ext>
              </a:extLst>
            </p:cNvPr>
            <p:cNvSpPr/>
            <p:nvPr/>
          </p:nvSpPr>
          <p:spPr>
            <a:xfrm>
              <a:off x="3804281" y="563213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C6E4F4-AA63-3242-9805-60BBEA8611E0}"/>
                </a:ext>
              </a:extLst>
            </p:cNvPr>
            <p:cNvSpPr/>
            <p:nvPr/>
          </p:nvSpPr>
          <p:spPr>
            <a:xfrm>
              <a:off x="2845059" y="5154897"/>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D0A420-9ED0-A642-9BB4-488B873493C2}"/>
                </a:ext>
              </a:extLst>
            </p:cNvPr>
            <p:cNvSpPr/>
            <p:nvPr/>
          </p:nvSpPr>
          <p:spPr>
            <a:xfrm>
              <a:off x="3294022" y="56171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51B0C017-4E0B-C942-9DDC-07A6718FADB4}"/>
              </a:ext>
            </a:extLst>
          </p:cNvPr>
          <p:cNvSpPr/>
          <p:nvPr/>
        </p:nvSpPr>
        <p:spPr>
          <a:xfrm>
            <a:off x="2846817" y="5619649"/>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E006E4-37F0-D146-A70A-B0E7E37C58FE}"/>
                  </a:ext>
                </a:extLst>
              </p:cNvPr>
              <p:cNvSpPr txBox="1"/>
              <p:nvPr/>
            </p:nvSpPr>
            <p:spPr>
              <a:xfrm>
                <a:off x="6385810" y="3025199"/>
                <a:ext cx="5223401" cy="2366738"/>
              </a:xfrm>
              <a:prstGeom prst="rect">
                <a:avLst/>
              </a:prstGeom>
              <a:noFill/>
            </p:spPr>
            <p:txBody>
              <a:bodyPr wrap="square" rtlCol="0">
                <a:spAutoFit/>
              </a:bodyPr>
              <a:lstStyle/>
              <a:p>
                <a:r>
                  <a:rPr lang="en-US" dirty="0">
                    <a:latin typeface="Helvetica" pitchFamily="2" charset="0"/>
                  </a:rPr>
                  <a:t>This is what we know about the new example:</a:t>
                </a:r>
              </a:p>
              <a:p>
                <a:endParaRPr lang="en-US" dirty="0">
                  <a:latin typeface="Helvetica" pitchFamily="2" charset="0"/>
                </a:endParaRPr>
              </a:p>
              <a:p>
                <a:r>
                  <a:rPr lang="en-US" dirty="0">
                    <a:latin typeface="Helvetica" pitchFamily="2" charset="0"/>
                  </a:rPr>
                  <a:t>Index: Santa Claus Melon</a:t>
                </a:r>
              </a:p>
              <a:p>
                <a:r>
                  <a:rPr lang="en-US" dirty="0">
                    <a:latin typeface="Helvetica" pitchFamily="2" charset="0"/>
                  </a:rPr>
                  <a:t>Sweetness = 4</a:t>
                </a:r>
              </a:p>
              <a:p>
                <a:r>
                  <a:rPr lang="en-US" dirty="0">
                    <a:latin typeface="Helvetica" pitchFamily="2" charset="0"/>
                  </a:rPr>
                  <a:t>Sourness = 1</a:t>
                </a:r>
              </a:p>
              <a:p>
                <a:r>
                  <a:rPr lang="en-US" dirty="0">
                    <a:latin typeface="Helvetica" pitchFamily="2" charset="0"/>
                  </a:rPr>
                  <a:t>Label = ?????????? </a:t>
                </a:r>
              </a:p>
              <a:p>
                <a:endParaRPr lang="en-US" dirty="0">
                  <a:latin typeface="Helvetica" pitchFamily="2"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1,5</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4,1</m:t>
                              </m:r>
                            </m:e>
                          </m:d>
                        </m:e>
                      </m:d>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25</m:t>
                          </m:r>
                        </m:e>
                      </m:rad>
                    </m:oMath>
                  </m:oMathPara>
                </a14:m>
                <a:endParaRPr lang="en-US" dirty="0">
                  <a:latin typeface="Helvetica" pitchFamily="2" charset="0"/>
                </a:endParaRPr>
              </a:p>
            </p:txBody>
          </p:sp>
        </mc:Choice>
        <mc:Fallback xmlns="">
          <p:sp>
            <p:nvSpPr>
              <p:cNvPr id="4" name="TextBox 3">
                <a:extLst>
                  <a:ext uri="{FF2B5EF4-FFF2-40B4-BE49-F238E27FC236}">
                    <a16:creationId xmlns:a16="http://schemas.microsoft.com/office/drawing/2014/main" id="{18E006E4-37F0-D146-A70A-B0E7E37C58FE}"/>
                  </a:ext>
                </a:extLst>
              </p:cNvPr>
              <p:cNvSpPr txBox="1">
                <a:spLocks noRot="1" noChangeAspect="1" noMove="1" noResize="1" noEditPoints="1" noAdjustHandles="1" noChangeArrowheads="1" noChangeShapeType="1" noTextEdit="1"/>
              </p:cNvSpPr>
              <p:nvPr/>
            </p:nvSpPr>
            <p:spPr>
              <a:xfrm>
                <a:off x="6385810" y="3025199"/>
                <a:ext cx="5223401" cy="2366738"/>
              </a:xfrm>
              <a:prstGeom prst="rect">
                <a:avLst/>
              </a:prstGeom>
              <a:blipFill>
                <a:blip r:embed="rId2"/>
                <a:stretch>
                  <a:fillRect l="-971" t="-53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139AA8A-C28F-B14F-9EE2-D09148F3A8F4}"/>
              </a:ext>
            </a:extLst>
          </p:cNvPr>
          <p:cNvPicPr>
            <a:picLocks noChangeAspect="1"/>
          </p:cNvPicPr>
          <p:nvPr/>
        </p:nvPicPr>
        <p:blipFill>
          <a:blip r:embed="rId3"/>
          <a:stretch>
            <a:fillRect/>
          </a:stretch>
        </p:blipFill>
        <p:spPr>
          <a:xfrm>
            <a:off x="9461378" y="0"/>
            <a:ext cx="2730622" cy="1741085"/>
          </a:xfrm>
          <a:prstGeom prst="rect">
            <a:avLst/>
          </a:prstGeom>
        </p:spPr>
      </p:pic>
      <p:sp>
        <p:nvSpPr>
          <p:cNvPr id="33" name="Oval 32">
            <a:extLst>
              <a:ext uri="{FF2B5EF4-FFF2-40B4-BE49-F238E27FC236}">
                <a16:creationId xmlns:a16="http://schemas.microsoft.com/office/drawing/2014/main" id="{F7734746-E38A-EF4A-890B-010137FA7DC1}"/>
              </a:ext>
            </a:extLst>
          </p:cNvPr>
          <p:cNvSpPr/>
          <p:nvPr/>
        </p:nvSpPr>
        <p:spPr>
          <a:xfrm>
            <a:off x="6178687" y="4077890"/>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10C5ABDF-7806-3349-B66D-A1D6140F53BD}"/>
              </a:ext>
            </a:extLst>
          </p:cNvPr>
          <p:cNvCxnSpPr>
            <a:cxnSpLocks/>
          </p:cNvCxnSpPr>
          <p:nvPr/>
        </p:nvCxnSpPr>
        <p:spPr>
          <a:xfrm>
            <a:off x="1561635" y="4092885"/>
            <a:ext cx="1205386" cy="1492573"/>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963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27090" y="1623714"/>
            <a:ext cx="10058400" cy="3849624"/>
          </a:xfrm>
        </p:spPr>
        <p:txBody>
          <a:bodyPr>
            <a:normAutofit/>
          </a:bodyPr>
          <a:lstStyle/>
          <a:p>
            <a:r>
              <a:rPr lang="en-US" sz="2400" dirty="0">
                <a:latin typeface="Helvetica" pitchFamily="2" charset="0"/>
              </a:rPr>
              <a:t>Hey, there we go! The distance between the two points is 5!</a:t>
            </a:r>
          </a:p>
          <a:p>
            <a:r>
              <a:rPr lang="en-US" sz="2400" dirty="0">
                <a:latin typeface="Helvetica" pitchFamily="2" charset="0"/>
              </a:rPr>
              <a:t>That’s one neighbor done!</a:t>
            </a:r>
          </a:p>
        </p:txBody>
      </p:sp>
      <p:grpSp>
        <p:nvGrpSpPr>
          <p:cNvPr id="34" name="Group 33">
            <a:extLst>
              <a:ext uri="{FF2B5EF4-FFF2-40B4-BE49-F238E27FC236}">
                <a16:creationId xmlns:a16="http://schemas.microsoft.com/office/drawing/2014/main" id="{3FC94D09-156F-384B-8349-CE4E10CA1FB5}"/>
              </a:ext>
            </a:extLst>
          </p:cNvPr>
          <p:cNvGrpSpPr/>
          <p:nvPr/>
        </p:nvGrpSpPr>
        <p:grpSpPr>
          <a:xfrm>
            <a:off x="523571" y="2877575"/>
            <a:ext cx="3913518" cy="3657600"/>
            <a:chOff x="523571" y="2877575"/>
            <a:chExt cx="3913518" cy="3657600"/>
          </a:xfrm>
        </p:grpSpPr>
        <p:grpSp>
          <p:nvGrpSpPr>
            <p:cNvPr id="6" name="Group 5">
              <a:extLst>
                <a:ext uri="{FF2B5EF4-FFF2-40B4-BE49-F238E27FC236}">
                  <a16:creationId xmlns:a16="http://schemas.microsoft.com/office/drawing/2014/main" id="{5D89DFF1-22E2-B04A-A416-4CEFE322B777}"/>
                </a:ext>
              </a:extLst>
            </p:cNvPr>
            <p:cNvGrpSpPr/>
            <p:nvPr/>
          </p:nvGrpSpPr>
          <p:grpSpPr>
            <a:xfrm>
              <a:off x="523571" y="2877575"/>
              <a:ext cx="3913518" cy="3657600"/>
              <a:chOff x="281093" y="2065565"/>
              <a:chExt cx="4037818" cy="4045589"/>
            </a:xfrm>
          </p:grpSpPr>
          <p:cxnSp>
            <p:nvCxnSpPr>
              <p:cNvPr id="7" name="Straight Arrow Connector 6">
                <a:extLst>
                  <a:ext uri="{FF2B5EF4-FFF2-40B4-BE49-F238E27FC236}">
                    <a16:creationId xmlns:a16="http://schemas.microsoft.com/office/drawing/2014/main" id="{9DCA254B-5554-AB41-90F9-8CF252958C2A}"/>
                  </a:ext>
                </a:extLst>
              </p:cNvPr>
              <p:cNvCxnSpPr/>
              <p:nvPr/>
            </p:nvCxnSpPr>
            <p:spPr>
              <a:xfrm flipV="1">
                <a:off x="1254581" y="2228850"/>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29BA-CED0-4F4D-B412-216CDC6C9E0E}"/>
                  </a:ext>
                </a:extLst>
              </p:cNvPr>
              <p:cNvCxnSpPr/>
              <p:nvPr/>
            </p:nvCxnSpPr>
            <p:spPr>
              <a:xfrm flipV="1">
                <a:off x="1753966"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76F39-A625-454E-8867-E74632189AED}"/>
                  </a:ext>
                </a:extLst>
              </p:cNvPr>
              <p:cNvCxnSpPr/>
              <p:nvPr/>
            </p:nvCxnSpPr>
            <p:spPr>
              <a:xfrm flipV="1">
                <a:off x="2242463"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580135-3E74-5945-92AF-1A930361853C}"/>
                  </a:ext>
                </a:extLst>
              </p:cNvPr>
              <p:cNvCxnSpPr/>
              <p:nvPr/>
            </p:nvCxnSpPr>
            <p:spPr>
              <a:xfrm flipV="1">
                <a:off x="275001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067FE8-F3F3-5E48-A46B-7386DE937D44}"/>
                  </a:ext>
                </a:extLst>
              </p:cNvPr>
              <p:cNvCxnSpPr/>
              <p:nvPr/>
            </p:nvCxnSpPr>
            <p:spPr>
              <a:xfrm flipV="1">
                <a:off x="3233075"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56FAF-BC14-D140-8F4B-7454D85CF02D}"/>
                  </a:ext>
                </a:extLst>
              </p:cNvPr>
              <p:cNvCxnSpPr/>
              <p:nvPr/>
            </p:nvCxnSpPr>
            <p:spPr>
              <a:xfrm flipV="1">
                <a:off x="374333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703C1D-D5C1-7F4A-A5E0-E35892290C9E}"/>
                  </a:ext>
                </a:extLst>
              </p:cNvPr>
              <p:cNvCxnSpPr/>
              <p:nvPr/>
            </p:nvCxnSpPr>
            <p:spPr>
              <a:xfrm rot="5400000" flipV="1">
                <a:off x="2469699" y="984474"/>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B7F6F-30EB-BF49-995C-A55E0D166F12}"/>
                  </a:ext>
                </a:extLst>
              </p:cNvPr>
              <p:cNvCxnSpPr/>
              <p:nvPr/>
            </p:nvCxnSpPr>
            <p:spPr>
              <a:xfrm rot="5400000" flipV="1">
                <a:off x="2469700" y="148385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857E1-F651-8A4D-B9EE-D3E907FDB7B8}"/>
                  </a:ext>
                </a:extLst>
              </p:cNvPr>
              <p:cNvCxnSpPr/>
              <p:nvPr/>
            </p:nvCxnSpPr>
            <p:spPr>
              <a:xfrm rot="5400000" flipV="1">
                <a:off x="2469700" y="1972356"/>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88A6-A147-794B-9271-F2913DF89C76}"/>
                  </a:ext>
                </a:extLst>
              </p:cNvPr>
              <p:cNvCxnSpPr/>
              <p:nvPr/>
            </p:nvCxnSpPr>
            <p:spPr>
              <a:xfrm rot="5400000" flipV="1">
                <a:off x="2469700" y="247990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46B0E8-7FCC-1848-B988-328589C8FDC2}"/>
                  </a:ext>
                </a:extLst>
              </p:cNvPr>
              <p:cNvCxnSpPr/>
              <p:nvPr/>
            </p:nvCxnSpPr>
            <p:spPr>
              <a:xfrm rot="5400000" flipV="1">
                <a:off x="2469700" y="2962968"/>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C43112-2078-3443-B871-74FDF55EAE3D}"/>
                  </a:ext>
                </a:extLst>
              </p:cNvPr>
              <p:cNvCxnSpPr/>
              <p:nvPr/>
            </p:nvCxnSpPr>
            <p:spPr>
              <a:xfrm rot="5400000" flipV="1">
                <a:off x="2469700" y="347322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CBF2D2-5777-814B-94B9-67F24F547342}"/>
                  </a:ext>
                </a:extLst>
              </p:cNvPr>
              <p:cNvCxnSpPr/>
              <p:nvPr/>
            </p:nvCxnSpPr>
            <p:spPr>
              <a:xfrm flipV="1">
                <a:off x="751116" y="2065565"/>
                <a:ext cx="0" cy="36004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7F2606-AA61-2546-8B1C-FF890293EB77}"/>
                  </a:ext>
                </a:extLst>
              </p:cNvPr>
              <p:cNvCxnSpPr/>
              <p:nvPr/>
            </p:nvCxnSpPr>
            <p:spPr>
              <a:xfrm>
                <a:off x="751116" y="5666016"/>
                <a:ext cx="35677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83D74-0497-F541-A522-A7EC0BB5E29A}"/>
                  </a:ext>
                </a:extLst>
              </p:cNvPr>
              <p:cNvSpPr txBox="1"/>
              <p:nvPr/>
            </p:nvSpPr>
            <p:spPr>
              <a:xfrm>
                <a:off x="2000660" y="5649489"/>
                <a:ext cx="93807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p:txBody>
          </p:sp>
          <p:sp>
            <p:nvSpPr>
              <p:cNvPr id="22" name="TextBox 21">
                <a:extLst>
                  <a:ext uri="{FF2B5EF4-FFF2-40B4-BE49-F238E27FC236}">
                    <a16:creationId xmlns:a16="http://schemas.microsoft.com/office/drawing/2014/main" id="{40971090-A899-5544-806D-95399EB0BCBB}"/>
                  </a:ext>
                </a:extLst>
              </p:cNvPr>
              <p:cNvSpPr txBox="1"/>
              <p:nvPr/>
            </p:nvSpPr>
            <p:spPr>
              <a:xfrm rot="16200000">
                <a:off x="127846" y="3716598"/>
                <a:ext cx="768159"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p:txBody>
          </p:sp>
        </p:grpSp>
        <p:sp>
          <p:nvSpPr>
            <p:cNvPr id="23" name="Oval 22">
              <a:extLst>
                <a:ext uri="{FF2B5EF4-FFF2-40B4-BE49-F238E27FC236}">
                  <a16:creationId xmlns:a16="http://schemas.microsoft.com/office/drawing/2014/main" id="{60855A64-ECCF-7745-9E6D-4A1932A4449F}"/>
                </a:ext>
              </a:extLst>
            </p:cNvPr>
            <p:cNvSpPr/>
            <p:nvPr/>
          </p:nvSpPr>
          <p:spPr>
            <a:xfrm>
              <a:off x="1386398" y="3353246"/>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6390F6-7258-F744-9016-CCA7E8290DC3}"/>
                </a:ext>
              </a:extLst>
            </p:cNvPr>
            <p:cNvSpPr/>
            <p:nvPr/>
          </p:nvSpPr>
          <p:spPr>
            <a:xfrm>
              <a:off x="1389128" y="384854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5EB3B9C-469C-584F-B0DD-595F1E5FBEA3}"/>
                </a:ext>
              </a:extLst>
            </p:cNvPr>
            <p:cNvSpPr/>
            <p:nvPr/>
          </p:nvSpPr>
          <p:spPr>
            <a:xfrm>
              <a:off x="1889863" y="385670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AA79A-5D86-AA46-8356-06BC3E135045}"/>
                </a:ext>
              </a:extLst>
            </p:cNvPr>
            <p:cNvSpPr/>
            <p:nvPr/>
          </p:nvSpPr>
          <p:spPr>
            <a:xfrm>
              <a:off x="2845059" y="4755724"/>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97F065-40B3-DD41-8FFA-60A5097F2708}"/>
                </a:ext>
              </a:extLst>
            </p:cNvPr>
            <p:cNvSpPr/>
            <p:nvPr/>
          </p:nvSpPr>
          <p:spPr>
            <a:xfrm>
              <a:off x="3804281" y="563213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C6E4F4-AA63-3242-9805-60BBEA8611E0}"/>
                </a:ext>
              </a:extLst>
            </p:cNvPr>
            <p:cNvSpPr/>
            <p:nvPr/>
          </p:nvSpPr>
          <p:spPr>
            <a:xfrm>
              <a:off x="2845059" y="5154897"/>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D0A420-9ED0-A642-9BB4-488B873493C2}"/>
                </a:ext>
              </a:extLst>
            </p:cNvPr>
            <p:cNvSpPr/>
            <p:nvPr/>
          </p:nvSpPr>
          <p:spPr>
            <a:xfrm>
              <a:off x="3294022" y="56171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51B0C017-4E0B-C942-9DDC-07A6718FADB4}"/>
              </a:ext>
            </a:extLst>
          </p:cNvPr>
          <p:cNvSpPr/>
          <p:nvPr/>
        </p:nvSpPr>
        <p:spPr>
          <a:xfrm>
            <a:off x="2846817" y="5619649"/>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E006E4-37F0-D146-A70A-B0E7E37C58FE}"/>
                  </a:ext>
                </a:extLst>
              </p:cNvPr>
              <p:cNvSpPr txBox="1"/>
              <p:nvPr/>
            </p:nvSpPr>
            <p:spPr>
              <a:xfrm>
                <a:off x="6385810" y="3025199"/>
                <a:ext cx="5223401" cy="2366738"/>
              </a:xfrm>
              <a:prstGeom prst="rect">
                <a:avLst/>
              </a:prstGeom>
              <a:noFill/>
            </p:spPr>
            <p:txBody>
              <a:bodyPr wrap="square" rtlCol="0">
                <a:spAutoFit/>
              </a:bodyPr>
              <a:lstStyle/>
              <a:p>
                <a:r>
                  <a:rPr lang="en-US" dirty="0">
                    <a:latin typeface="Helvetica" pitchFamily="2" charset="0"/>
                  </a:rPr>
                  <a:t>This is what we know about the new example:</a:t>
                </a:r>
              </a:p>
              <a:p>
                <a:endParaRPr lang="en-US" dirty="0">
                  <a:latin typeface="Helvetica" pitchFamily="2" charset="0"/>
                </a:endParaRPr>
              </a:p>
              <a:p>
                <a:r>
                  <a:rPr lang="en-US" dirty="0">
                    <a:latin typeface="Helvetica" pitchFamily="2" charset="0"/>
                  </a:rPr>
                  <a:t>Index: Santa Claus Melon</a:t>
                </a:r>
              </a:p>
              <a:p>
                <a:r>
                  <a:rPr lang="en-US" dirty="0">
                    <a:latin typeface="Helvetica" pitchFamily="2" charset="0"/>
                  </a:rPr>
                  <a:t>Sweetness = 4</a:t>
                </a:r>
              </a:p>
              <a:p>
                <a:r>
                  <a:rPr lang="en-US" dirty="0">
                    <a:latin typeface="Helvetica" pitchFamily="2" charset="0"/>
                  </a:rPr>
                  <a:t>Sourness = 1</a:t>
                </a:r>
              </a:p>
              <a:p>
                <a:r>
                  <a:rPr lang="en-US" dirty="0">
                    <a:latin typeface="Helvetica" pitchFamily="2" charset="0"/>
                  </a:rPr>
                  <a:t>Label = ?????????? </a:t>
                </a:r>
              </a:p>
              <a:p>
                <a:endParaRPr lang="en-US" dirty="0">
                  <a:latin typeface="Helvetica" pitchFamily="2"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1,5</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4,1</m:t>
                              </m:r>
                            </m:e>
                          </m:d>
                        </m:e>
                      </m:d>
                      <m:r>
                        <a:rPr lang="en-US" i="1">
                          <a:latin typeface="Cambria Math" panose="02040503050406030204" pitchFamily="18" charset="0"/>
                        </a:rPr>
                        <m:t>=</m:t>
                      </m:r>
                      <m:r>
                        <a:rPr lang="en-US" b="0" i="1" smtClean="0">
                          <a:latin typeface="Cambria Math" panose="02040503050406030204" pitchFamily="18" charset="0"/>
                        </a:rPr>
                        <m:t>5</m:t>
                      </m:r>
                    </m:oMath>
                  </m:oMathPara>
                </a14:m>
                <a:endParaRPr lang="en-US" dirty="0">
                  <a:latin typeface="Helvetica" pitchFamily="2" charset="0"/>
                </a:endParaRPr>
              </a:p>
            </p:txBody>
          </p:sp>
        </mc:Choice>
        <mc:Fallback xmlns="">
          <p:sp>
            <p:nvSpPr>
              <p:cNvPr id="4" name="TextBox 3">
                <a:extLst>
                  <a:ext uri="{FF2B5EF4-FFF2-40B4-BE49-F238E27FC236}">
                    <a16:creationId xmlns:a16="http://schemas.microsoft.com/office/drawing/2014/main" id="{18E006E4-37F0-D146-A70A-B0E7E37C58FE}"/>
                  </a:ext>
                </a:extLst>
              </p:cNvPr>
              <p:cNvSpPr txBox="1">
                <a:spLocks noRot="1" noChangeAspect="1" noMove="1" noResize="1" noEditPoints="1" noAdjustHandles="1" noChangeArrowheads="1" noChangeShapeType="1" noTextEdit="1"/>
              </p:cNvSpPr>
              <p:nvPr/>
            </p:nvSpPr>
            <p:spPr>
              <a:xfrm>
                <a:off x="6385810" y="3025199"/>
                <a:ext cx="5223401" cy="2366738"/>
              </a:xfrm>
              <a:prstGeom prst="rect">
                <a:avLst/>
              </a:prstGeom>
              <a:blipFill>
                <a:blip r:embed="rId2"/>
                <a:stretch>
                  <a:fillRect l="-971" t="-53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139AA8A-C28F-B14F-9EE2-D09148F3A8F4}"/>
              </a:ext>
            </a:extLst>
          </p:cNvPr>
          <p:cNvPicPr>
            <a:picLocks noChangeAspect="1"/>
          </p:cNvPicPr>
          <p:nvPr/>
        </p:nvPicPr>
        <p:blipFill>
          <a:blip r:embed="rId3"/>
          <a:stretch>
            <a:fillRect/>
          </a:stretch>
        </p:blipFill>
        <p:spPr>
          <a:xfrm>
            <a:off x="9461378" y="0"/>
            <a:ext cx="2730622" cy="1741085"/>
          </a:xfrm>
          <a:prstGeom prst="rect">
            <a:avLst/>
          </a:prstGeom>
        </p:spPr>
      </p:pic>
      <p:sp>
        <p:nvSpPr>
          <p:cNvPr id="33" name="Oval 32">
            <a:extLst>
              <a:ext uri="{FF2B5EF4-FFF2-40B4-BE49-F238E27FC236}">
                <a16:creationId xmlns:a16="http://schemas.microsoft.com/office/drawing/2014/main" id="{F7734746-E38A-EF4A-890B-010137FA7DC1}"/>
              </a:ext>
            </a:extLst>
          </p:cNvPr>
          <p:cNvSpPr/>
          <p:nvPr/>
        </p:nvSpPr>
        <p:spPr>
          <a:xfrm>
            <a:off x="6178687" y="4077890"/>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10C5ABDF-7806-3349-B66D-A1D6140F53BD}"/>
              </a:ext>
            </a:extLst>
          </p:cNvPr>
          <p:cNvCxnSpPr>
            <a:cxnSpLocks/>
          </p:cNvCxnSpPr>
          <p:nvPr/>
        </p:nvCxnSpPr>
        <p:spPr>
          <a:xfrm>
            <a:off x="1561635" y="4092885"/>
            <a:ext cx="1205386" cy="1492573"/>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2CF00B-5C37-9F46-8FB7-BE85082F5362}"/>
              </a:ext>
            </a:extLst>
          </p:cNvPr>
          <p:cNvSpPr txBox="1"/>
          <p:nvPr/>
        </p:nvSpPr>
        <p:spPr>
          <a:xfrm>
            <a:off x="1960025" y="4827349"/>
            <a:ext cx="283679" cy="369332"/>
          </a:xfrm>
          <a:prstGeom prst="rect">
            <a:avLst/>
          </a:prstGeom>
          <a:noFill/>
        </p:spPr>
        <p:txBody>
          <a:bodyPr wrap="square" rtlCol="0">
            <a:spAutoFit/>
          </a:bodyPr>
          <a:lstStyle/>
          <a:p>
            <a:r>
              <a:rPr lang="en-US" dirty="0"/>
              <a:t>5</a:t>
            </a:r>
          </a:p>
        </p:txBody>
      </p:sp>
    </p:spTree>
    <p:extLst>
      <p:ext uri="{BB962C8B-B14F-4D97-AF65-F5344CB8AC3E}">
        <p14:creationId xmlns:p14="http://schemas.microsoft.com/office/powerpoint/2010/main" val="1474335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Fast Recap Questions!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Broadly speaking, what does it mean to train a classifier using supervised learning? </a:t>
            </a:r>
          </a:p>
          <a:p>
            <a:pPr lvl="1"/>
            <a:r>
              <a:rPr lang="en-US" sz="2200" dirty="0">
                <a:latin typeface="Helvetica" pitchFamily="2" charset="0"/>
              </a:rPr>
              <a:t>To create/train a model using lots of labeled input data (i.e., examples with labels).</a:t>
            </a:r>
          </a:p>
          <a:p>
            <a:r>
              <a:rPr lang="en-US" sz="2600" dirty="0">
                <a:latin typeface="Helvetica" pitchFamily="2" charset="0"/>
              </a:rPr>
              <a:t>Name something the Naïve Bayes Classifier and Decision Trees have in common</a:t>
            </a:r>
          </a:p>
          <a:p>
            <a:pPr lvl="1"/>
            <a:r>
              <a:rPr lang="en-US" sz="2200" dirty="0">
                <a:latin typeface="Helvetica" pitchFamily="2" charset="0"/>
              </a:rPr>
              <a:t>Well, they are all types of classifiers! Once you build your model with training data, you can then give it NEW examples</a:t>
            </a:r>
          </a:p>
          <a:p>
            <a:endParaRPr lang="en-US" sz="2400" dirty="0">
              <a:latin typeface="Helvetica" pitchFamily="2" charset="0"/>
            </a:endParaRPr>
          </a:p>
        </p:txBody>
      </p:sp>
    </p:spTree>
    <p:extLst>
      <p:ext uri="{BB962C8B-B14F-4D97-AF65-F5344CB8AC3E}">
        <p14:creationId xmlns:p14="http://schemas.microsoft.com/office/powerpoint/2010/main" val="1218436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668705"/>
            <a:ext cx="10058400" cy="3849624"/>
          </a:xfrm>
        </p:spPr>
        <p:txBody>
          <a:bodyPr>
            <a:normAutofit/>
          </a:bodyPr>
          <a:lstStyle/>
          <a:p>
            <a:r>
              <a:rPr lang="en-US" sz="2400" dirty="0">
                <a:latin typeface="Helvetica" pitchFamily="2" charset="0"/>
              </a:rPr>
              <a:t>Now we move on to a second neighbor!</a:t>
            </a:r>
          </a:p>
          <a:p>
            <a:r>
              <a:rPr lang="en-US" sz="2400" dirty="0">
                <a:latin typeface="Helvetica" pitchFamily="2" charset="0"/>
              </a:rPr>
              <a:t>Here we’re looking at that red dot at (4,2)</a:t>
            </a:r>
          </a:p>
        </p:txBody>
      </p:sp>
      <p:grpSp>
        <p:nvGrpSpPr>
          <p:cNvPr id="34" name="Group 33">
            <a:extLst>
              <a:ext uri="{FF2B5EF4-FFF2-40B4-BE49-F238E27FC236}">
                <a16:creationId xmlns:a16="http://schemas.microsoft.com/office/drawing/2014/main" id="{3FC94D09-156F-384B-8349-CE4E10CA1FB5}"/>
              </a:ext>
            </a:extLst>
          </p:cNvPr>
          <p:cNvGrpSpPr/>
          <p:nvPr/>
        </p:nvGrpSpPr>
        <p:grpSpPr>
          <a:xfrm>
            <a:off x="523571" y="2877575"/>
            <a:ext cx="3913518" cy="3657600"/>
            <a:chOff x="523571" y="2877575"/>
            <a:chExt cx="3913518" cy="3657600"/>
          </a:xfrm>
        </p:grpSpPr>
        <p:grpSp>
          <p:nvGrpSpPr>
            <p:cNvPr id="6" name="Group 5">
              <a:extLst>
                <a:ext uri="{FF2B5EF4-FFF2-40B4-BE49-F238E27FC236}">
                  <a16:creationId xmlns:a16="http://schemas.microsoft.com/office/drawing/2014/main" id="{5D89DFF1-22E2-B04A-A416-4CEFE322B777}"/>
                </a:ext>
              </a:extLst>
            </p:cNvPr>
            <p:cNvGrpSpPr/>
            <p:nvPr/>
          </p:nvGrpSpPr>
          <p:grpSpPr>
            <a:xfrm>
              <a:off x="523571" y="2877575"/>
              <a:ext cx="3913518" cy="3657600"/>
              <a:chOff x="281093" y="2065565"/>
              <a:chExt cx="4037818" cy="4045589"/>
            </a:xfrm>
          </p:grpSpPr>
          <p:cxnSp>
            <p:nvCxnSpPr>
              <p:cNvPr id="7" name="Straight Arrow Connector 6">
                <a:extLst>
                  <a:ext uri="{FF2B5EF4-FFF2-40B4-BE49-F238E27FC236}">
                    <a16:creationId xmlns:a16="http://schemas.microsoft.com/office/drawing/2014/main" id="{9DCA254B-5554-AB41-90F9-8CF252958C2A}"/>
                  </a:ext>
                </a:extLst>
              </p:cNvPr>
              <p:cNvCxnSpPr/>
              <p:nvPr/>
            </p:nvCxnSpPr>
            <p:spPr>
              <a:xfrm flipV="1">
                <a:off x="1254581" y="2228850"/>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29BA-CED0-4F4D-B412-216CDC6C9E0E}"/>
                  </a:ext>
                </a:extLst>
              </p:cNvPr>
              <p:cNvCxnSpPr/>
              <p:nvPr/>
            </p:nvCxnSpPr>
            <p:spPr>
              <a:xfrm flipV="1">
                <a:off x="1753966"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76F39-A625-454E-8867-E74632189AED}"/>
                  </a:ext>
                </a:extLst>
              </p:cNvPr>
              <p:cNvCxnSpPr/>
              <p:nvPr/>
            </p:nvCxnSpPr>
            <p:spPr>
              <a:xfrm flipV="1">
                <a:off x="2242463"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580135-3E74-5945-92AF-1A930361853C}"/>
                  </a:ext>
                </a:extLst>
              </p:cNvPr>
              <p:cNvCxnSpPr/>
              <p:nvPr/>
            </p:nvCxnSpPr>
            <p:spPr>
              <a:xfrm flipV="1">
                <a:off x="275001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067FE8-F3F3-5E48-A46B-7386DE937D44}"/>
                  </a:ext>
                </a:extLst>
              </p:cNvPr>
              <p:cNvCxnSpPr/>
              <p:nvPr/>
            </p:nvCxnSpPr>
            <p:spPr>
              <a:xfrm flipV="1">
                <a:off x="3233075"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56FAF-BC14-D140-8F4B-7454D85CF02D}"/>
                  </a:ext>
                </a:extLst>
              </p:cNvPr>
              <p:cNvCxnSpPr/>
              <p:nvPr/>
            </p:nvCxnSpPr>
            <p:spPr>
              <a:xfrm flipV="1">
                <a:off x="374333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703C1D-D5C1-7F4A-A5E0-E35892290C9E}"/>
                  </a:ext>
                </a:extLst>
              </p:cNvPr>
              <p:cNvCxnSpPr/>
              <p:nvPr/>
            </p:nvCxnSpPr>
            <p:spPr>
              <a:xfrm rot="5400000" flipV="1">
                <a:off x="2469699" y="984474"/>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B7F6F-30EB-BF49-995C-A55E0D166F12}"/>
                  </a:ext>
                </a:extLst>
              </p:cNvPr>
              <p:cNvCxnSpPr/>
              <p:nvPr/>
            </p:nvCxnSpPr>
            <p:spPr>
              <a:xfrm rot="5400000" flipV="1">
                <a:off x="2469700" y="148385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857E1-F651-8A4D-B9EE-D3E907FDB7B8}"/>
                  </a:ext>
                </a:extLst>
              </p:cNvPr>
              <p:cNvCxnSpPr/>
              <p:nvPr/>
            </p:nvCxnSpPr>
            <p:spPr>
              <a:xfrm rot="5400000" flipV="1">
                <a:off x="2469700" y="1972356"/>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88A6-A147-794B-9271-F2913DF89C76}"/>
                  </a:ext>
                </a:extLst>
              </p:cNvPr>
              <p:cNvCxnSpPr/>
              <p:nvPr/>
            </p:nvCxnSpPr>
            <p:spPr>
              <a:xfrm rot="5400000" flipV="1">
                <a:off x="2469700" y="247990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46B0E8-7FCC-1848-B988-328589C8FDC2}"/>
                  </a:ext>
                </a:extLst>
              </p:cNvPr>
              <p:cNvCxnSpPr/>
              <p:nvPr/>
            </p:nvCxnSpPr>
            <p:spPr>
              <a:xfrm rot="5400000" flipV="1">
                <a:off x="2469700" y="2962968"/>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C43112-2078-3443-B871-74FDF55EAE3D}"/>
                  </a:ext>
                </a:extLst>
              </p:cNvPr>
              <p:cNvCxnSpPr/>
              <p:nvPr/>
            </p:nvCxnSpPr>
            <p:spPr>
              <a:xfrm rot="5400000" flipV="1">
                <a:off x="2469700" y="347322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CBF2D2-5777-814B-94B9-67F24F547342}"/>
                  </a:ext>
                </a:extLst>
              </p:cNvPr>
              <p:cNvCxnSpPr/>
              <p:nvPr/>
            </p:nvCxnSpPr>
            <p:spPr>
              <a:xfrm flipV="1">
                <a:off x="751116" y="2065565"/>
                <a:ext cx="0" cy="36004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7F2606-AA61-2546-8B1C-FF890293EB77}"/>
                  </a:ext>
                </a:extLst>
              </p:cNvPr>
              <p:cNvCxnSpPr/>
              <p:nvPr/>
            </p:nvCxnSpPr>
            <p:spPr>
              <a:xfrm>
                <a:off x="751116" y="5666016"/>
                <a:ext cx="35677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83D74-0497-F541-A522-A7EC0BB5E29A}"/>
                  </a:ext>
                </a:extLst>
              </p:cNvPr>
              <p:cNvSpPr txBox="1"/>
              <p:nvPr/>
            </p:nvSpPr>
            <p:spPr>
              <a:xfrm>
                <a:off x="2000660" y="5649489"/>
                <a:ext cx="93807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p:txBody>
          </p:sp>
          <p:sp>
            <p:nvSpPr>
              <p:cNvPr id="22" name="TextBox 21">
                <a:extLst>
                  <a:ext uri="{FF2B5EF4-FFF2-40B4-BE49-F238E27FC236}">
                    <a16:creationId xmlns:a16="http://schemas.microsoft.com/office/drawing/2014/main" id="{40971090-A899-5544-806D-95399EB0BCBB}"/>
                  </a:ext>
                </a:extLst>
              </p:cNvPr>
              <p:cNvSpPr txBox="1"/>
              <p:nvPr/>
            </p:nvSpPr>
            <p:spPr>
              <a:xfrm rot="16200000">
                <a:off x="127846" y="3716598"/>
                <a:ext cx="768159"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p:txBody>
          </p:sp>
        </p:grpSp>
        <p:sp>
          <p:nvSpPr>
            <p:cNvPr id="23" name="Oval 22">
              <a:extLst>
                <a:ext uri="{FF2B5EF4-FFF2-40B4-BE49-F238E27FC236}">
                  <a16:creationId xmlns:a16="http://schemas.microsoft.com/office/drawing/2014/main" id="{60855A64-ECCF-7745-9E6D-4A1932A4449F}"/>
                </a:ext>
              </a:extLst>
            </p:cNvPr>
            <p:cNvSpPr/>
            <p:nvPr/>
          </p:nvSpPr>
          <p:spPr>
            <a:xfrm>
              <a:off x="1386398" y="3353246"/>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6390F6-7258-F744-9016-CCA7E8290DC3}"/>
                </a:ext>
              </a:extLst>
            </p:cNvPr>
            <p:cNvSpPr/>
            <p:nvPr/>
          </p:nvSpPr>
          <p:spPr>
            <a:xfrm>
              <a:off x="1389128" y="384854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5EB3B9C-469C-584F-B0DD-595F1E5FBEA3}"/>
                </a:ext>
              </a:extLst>
            </p:cNvPr>
            <p:cNvSpPr/>
            <p:nvPr/>
          </p:nvSpPr>
          <p:spPr>
            <a:xfrm>
              <a:off x="1889863" y="385670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AA79A-5D86-AA46-8356-06BC3E135045}"/>
                </a:ext>
              </a:extLst>
            </p:cNvPr>
            <p:cNvSpPr/>
            <p:nvPr/>
          </p:nvSpPr>
          <p:spPr>
            <a:xfrm>
              <a:off x="2845059" y="4755724"/>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97F065-40B3-DD41-8FFA-60A5097F2708}"/>
                </a:ext>
              </a:extLst>
            </p:cNvPr>
            <p:cNvSpPr/>
            <p:nvPr/>
          </p:nvSpPr>
          <p:spPr>
            <a:xfrm>
              <a:off x="3804281" y="563213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C6E4F4-AA63-3242-9805-60BBEA8611E0}"/>
                </a:ext>
              </a:extLst>
            </p:cNvPr>
            <p:cNvSpPr/>
            <p:nvPr/>
          </p:nvSpPr>
          <p:spPr>
            <a:xfrm>
              <a:off x="2845059" y="5154897"/>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D0A420-9ED0-A642-9BB4-488B873493C2}"/>
                </a:ext>
              </a:extLst>
            </p:cNvPr>
            <p:cNvSpPr/>
            <p:nvPr/>
          </p:nvSpPr>
          <p:spPr>
            <a:xfrm>
              <a:off x="3294022" y="56171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51B0C017-4E0B-C942-9DDC-07A6718FADB4}"/>
              </a:ext>
            </a:extLst>
          </p:cNvPr>
          <p:cNvSpPr/>
          <p:nvPr/>
        </p:nvSpPr>
        <p:spPr>
          <a:xfrm>
            <a:off x="2846817" y="5619649"/>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E006E4-37F0-D146-A70A-B0E7E37C58FE}"/>
                  </a:ext>
                </a:extLst>
              </p:cNvPr>
              <p:cNvSpPr txBox="1"/>
              <p:nvPr/>
            </p:nvSpPr>
            <p:spPr>
              <a:xfrm>
                <a:off x="6385810" y="3025199"/>
                <a:ext cx="5223401" cy="2366738"/>
              </a:xfrm>
              <a:prstGeom prst="rect">
                <a:avLst/>
              </a:prstGeom>
              <a:noFill/>
            </p:spPr>
            <p:txBody>
              <a:bodyPr wrap="square" rtlCol="0">
                <a:spAutoFit/>
              </a:bodyPr>
              <a:lstStyle/>
              <a:p>
                <a:r>
                  <a:rPr lang="en-US" dirty="0">
                    <a:latin typeface="Helvetica" pitchFamily="2" charset="0"/>
                  </a:rPr>
                  <a:t>This is what we know about the new example:</a:t>
                </a:r>
              </a:p>
              <a:p>
                <a:endParaRPr lang="en-US" dirty="0">
                  <a:latin typeface="Helvetica" pitchFamily="2" charset="0"/>
                </a:endParaRPr>
              </a:p>
              <a:p>
                <a:r>
                  <a:rPr lang="en-US" dirty="0">
                    <a:latin typeface="Helvetica" pitchFamily="2" charset="0"/>
                  </a:rPr>
                  <a:t>Index: Santa Claus Melon</a:t>
                </a:r>
              </a:p>
              <a:p>
                <a:r>
                  <a:rPr lang="en-US" dirty="0">
                    <a:latin typeface="Helvetica" pitchFamily="2" charset="0"/>
                  </a:rPr>
                  <a:t>Sweetness = 4</a:t>
                </a:r>
              </a:p>
              <a:p>
                <a:r>
                  <a:rPr lang="en-US" dirty="0">
                    <a:latin typeface="Helvetica" pitchFamily="2" charset="0"/>
                  </a:rPr>
                  <a:t>Sourness = 1</a:t>
                </a:r>
              </a:p>
              <a:p>
                <a:r>
                  <a:rPr lang="en-US" dirty="0">
                    <a:latin typeface="Helvetica" pitchFamily="2" charset="0"/>
                  </a:rPr>
                  <a:t>Label = ?????????? </a:t>
                </a:r>
              </a:p>
              <a:p>
                <a:endParaRPr lang="en-US" dirty="0">
                  <a:latin typeface="Helvetica" pitchFamily="2"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4,1</m:t>
                              </m:r>
                            </m:e>
                          </m:d>
                        </m:e>
                      </m:d>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latin typeface="Helvetica" pitchFamily="2" charset="0"/>
                </a:endParaRPr>
              </a:p>
            </p:txBody>
          </p:sp>
        </mc:Choice>
        <mc:Fallback xmlns="">
          <p:sp>
            <p:nvSpPr>
              <p:cNvPr id="4" name="TextBox 3">
                <a:extLst>
                  <a:ext uri="{FF2B5EF4-FFF2-40B4-BE49-F238E27FC236}">
                    <a16:creationId xmlns:a16="http://schemas.microsoft.com/office/drawing/2014/main" id="{18E006E4-37F0-D146-A70A-B0E7E37C58FE}"/>
                  </a:ext>
                </a:extLst>
              </p:cNvPr>
              <p:cNvSpPr txBox="1">
                <a:spLocks noRot="1" noChangeAspect="1" noMove="1" noResize="1" noEditPoints="1" noAdjustHandles="1" noChangeArrowheads="1" noChangeShapeType="1" noTextEdit="1"/>
              </p:cNvSpPr>
              <p:nvPr/>
            </p:nvSpPr>
            <p:spPr>
              <a:xfrm>
                <a:off x="6385810" y="3025199"/>
                <a:ext cx="5223401" cy="2366738"/>
              </a:xfrm>
              <a:prstGeom prst="rect">
                <a:avLst/>
              </a:prstGeom>
              <a:blipFill>
                <a:blip r:embed="rId2"/>
                <a:stretch>
                  <a:fillRect l="-971" t="-53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139AA8A-C28F-B14F-9EE2-D09148F3A8F4}"/>
              </a:ext>
            </a:extLst>
          </p:cNvPr>
          <p:cNvPicPr>
            <a:picLocks noChangeAspect="1"/>
          </p:cNvPicPr>
          <p:nvPr/>
        </p:nvPicPr>
        <p:blipFill>
          <a:blip r:embed="rId3"/>
          <a:stretch>
            <a:fillRect/>
          </a:stretch>
        </p:blipFill>
        <p:spPr>
          <a:xfrm>
            <a:off x="9461378" y="0"/>
            <a:ext cx="2730622" cy="1741085"/>
          </a:xfrm>
          <a:prstGeom prst="rect">
            <a:avLst/>
          </a:prstGeom>
        </p:spPr>
      </p:pic>
      <p:sp>
        <p:nvSpPr>
          <p:cNvPr id="33" name="Oval 32">
            <a:extLst>
              <a:ext uri="{FF2B5EF4-FFF2-40B4-BE49-F238E27FC236}">
                <a16:creationId xmlns:a16="http://schemas.microsoft.com/office/drawing/2014/main" id="{F7734746-E38A-EF4A-890B-010137FA7DC1}"/>
              </a:ext>
            </a:extLst>
          </p:cNvPr>
          <p:cNvSpPr/>
          <p:nvPr/>
        </p:nvSpPr>
        <p:spPr>
          <a:xfrm>
            <a:off x="6178687" y="4077890"/>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10C5ABDF-7806-3349-B66D-A1D6140F53BD}"/>
              </a:ext>
            </a:extLst>
          </p:cNvPr>
          <p:cNvCxnSpPr>
            <a:cxnSpLocks/>
          </p:cNvCxnSpPr>
          <p:nvPr/>
        </p:nvCxnSpPr>
        <p:spPr>
          <a:xfrm>
            <a:off x="1561635" y="4092885"/>
            <a:ext cx="1205386" cy="1492573"/>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2CF00B-5C37-9F46-8FB7-BE85082F5362}"/>
              </a:ext>
            </a:extLst>
          </p:cNvPr>
          <p:cNvSpPr txBox="1"/>
          <p:nvPr/>
        </p:nvSpPr>
        <p:spPr>
          <a:xfrm>
            <a:off x="1960025" y="4827349"/>
            <a:ext cx="283679" cy="369332"/>
          </a:xfrm>
          <a:prstGeom prst="rect">
            <a:avLst/>
          </a:prstGeom>
          <a:noFill/>
        </p:spPr>
        <p:txBody>
          <a:bodyPr wrap="square" rtlCol="0">
            <a:spAutoFit/>
          </a:bodyPr>
          <a:lstStyle/>
          <a:p>
            <a:r>
              <a:rPr lang="en-US" dirty="0"/>
              <a:t>5</a:t>
            </a:r>
          </a:p>
        </p:txBody>
      </p:sp>
      <p:cxnSp>
        <p:nvCxnSpPr>
          <p:cNvPr id="36" name="Straight Arrow Connector 35">
            <a:extLst>
              <a:ext uri="{FF2B5EF4-FFF2-40B4-BE49-F238E27FC236}">
                <a16:creationId xmlns:a16="http://schemas.microsoft.com/office/drawing/2014/main" id="{545B31FC-2737-5148-ADAE-58268CBBD578}"/>
              </a:ext>
            </a:extLst>
          </p:cNvPr>
          <p:cNvCxnSpPr>
            <a:cxnSpLocks/>
            <a:endCxn id="31" idx="0"/>
          </p:cNvCxnSpPr>
          <p:nvPr/>
        </p:nvCxnSpPr>
        <p:spPr>
          <a:xfrm>
            <a:off x="2919421" y="5316987"/>
            <a:ext cx="9039" cy="302662"/>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250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And we use the distance formula again…</a:t>
            </a:r>
          </a:p>
        </p:txBody>
      </p:sp>
      <p:grpSp>
        <p:nvGrpSpPr>
          <p:cNvPr id="34" name="Group 33">
            <a:extLst>
              <a:ext uri="{FF2B5EF4-FFF2-40B4-BE49-F238E27FC236}">
                <a16:creationId xmlns:a16="http://schemas.microsoft.com/office/drawing/2014/main" id="{3FC94D09-156F-384B-8349-CE4E10CA1FB5}"/>
              </a:ext>
            </a:extLst>
          </p:cNvPr>
          <p:cNvGrpSpPr/>
          <p:nvPr/>
        </p:nvGrpSpPr>
        <p:grpSpPr>
          <a:xfrm>
            <a:off x="523571" y="2877575"/>
            <a:ext cx="3913518" cy="3657600"/>
            <a:chOff x="523571" y="2877575"/>
            <a:chExt cx="3913518" cy="3657600"/>
          </a:xfrm>
        </p:grpSpPr>
        <p:grpSp>
          <p:nvGrpSpPr>
            <p:cNvPr id="6" name="Group 5">
              <a:extLst>
                <a:ext uri="{FF2B5EF4-FFF2-40B4-BE49-F238E27FC236}">
                  <a16:creationId xmlns:a16="http://schemas.microsoft.com/office/drawing/2014/main" id="{5D89DFF1-22E2-B04A-A416-4CEFE322B777}"/>
                </a:ext>
              </a:extLst>
            </p:cNvPr>
            <p:cNvGrpSpPr/>
            <p:nvPr/>
          </p:nvGrpSpPr>
          <p:grpSpPr>
            <a:xfrm>
              <a:off x="523571" y="2877575"/>
              <a:ext cx="3913518" cy="3657600"/>
              <a:chOff x="281093" y="2065565"/>
              <a:chExt cx="4037818" cy="4045589"/>
            </a:xfrm>
          </p:grpSpPr>
          <p:cxnSp>
            <p:nvCxnSpPr>
              <p:cNvPr id="7" name="Straight Arrow Connector 6">
                <a:extLst>
                  <a:ext uri="{FF2B5EF4-FFF2-40B4-BE49-F238E27FC236}">
                    <a16:creationId xmlns:a16="http://schemas.microsoft.com/office/drawing/2014/main" id="{9DCA254B-5554-AB41-90F9-8CF252958C2A}"/>
                  </a:ext>
                </a:extLst>
              </p:cNvPr>
              <p:cNvCxnSpPr/>
              <p:nvPr/>
            </p:nvCxnSpPr>
            <p:spPr>
              <a:xfrm flipV="1">
                <a:off x="1254581" y="2228850"/>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29BA-CED0-4F4D-B412-216CDC6C9E0E}"/>
                  </a:ext>
                </a:extLst>
              </p:cNvPr>
              <p:cNvCxnSpPr/>
              <p:nvPr/>
            </p:nvCxnSpPr>
            <p:spPr>
              <a:xfrm flipV="1">
                <a:off x="1753966"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76F39-A625-454E-8867-E74632189AED}"/>
                  </a:ext>
                </a:extLst>
              </p:cNvPr>
              <p:cNvCxnSpPr/>
              <p:nvPr/>
            </p:nvCxnSpPr>
            <p:spPr>
              <a:xfrm flipV="1">
                <a:off x="2242463"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580135-3E74-5945-92AF-1A930361853C}"/>
                  </a:ext>
                </a:extLst>
              </p:cNvPr>
              <p:cNvCxnSpPr/>
              <p:nvPr/>
            </p:nvCxnSpPr>
            <p:spPr>
              <a:xfrm flipV="1">
                <a:off x="275001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067FE8-F3F3-5E48-A46B-7386DE937D44}"/>
                  </a:ext>
                </a:extLst>
              </p:cNvPr>
              <p:cNvCxnSpPr/>
              <p:nvPr/>
            </p:nvCxnSpPr>
            <p:spPr>
              <a:xfrm flipV="1">
                <a:off x="3233075"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56FAF-BC14-D140-8F4B-7454D85CF02D}"/>
                  </a:ext>
                </a:extLst>
              </p:cNvPr>
              <p:cNvCxnSpPr/>
              <p:nvPr/>
            </p:nvCxnSpPr>
            <p:spPr>
              <a:xfrm flipV="1">
                <a:off x="374333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703C1D-D5C1-7F4A-A5E0-E35892290C9E}"/>
                  </a:ext>
                </a:extLst>
              </p:cNvPr>
              <p:cNvCxnSpPr/>
              <p:nvPr/>
            </p:nvCxnSpPr>
            <p:spPr>
              <a:xfrm rot="5400000" flipV="1">
                <a:off x="2469699" y="984474"/>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B7F6F-30EB-BF49-995C-A55E0D166F12}"/>
                  </a:ext>
                </a:extLst>
              </p:cNvPr>
              <p:cNvCxnSpPr/>
              <p:nvPr/>
            </p:nvCxnSpPr>
            <p:spPr>
              <a:xfrm rot="5400000" flipV="1">
                <a:off x="2469700" y="148385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857E1-F651-8A4D-B9EE-D3E907FDB7B8}"/>
                  </a:ext>
                </a:extLst>
              </p:cNvPr>
              <p:cNvCxnSpPr/>
              <p:nvPr/>
            </p:nvCxnSpPr>
            <p:spPr>
              <a:xfrm rot="5400000" flipV="1">
                <a:off x="2469700" y="1972356"/>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88A6-A147-794B-9271-F2913DF89C76}"/>
                  </a:ext>
                </a:extLst>
              </p:cNvPr>
              <p:cNvCxnSpPr/>
              <p:nvPr/>
            </p:nvCxnSpPr>
            <p:spPr>
              <a:xfrm rot="5400000" flipV="1">
                <a:off x="2469700" y="247990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46B0E8-7FCC-1848-B988-328589C8FDC2}"/>
                  </a:ext>
                </a:extLst>
              </p:cNvPr>
              <p:cNvCxnSpPr/>
              <p:nvPr/>
            </p:nvCxnSpPr>
            <p:spPr>
              <a:xfrm rot="5400000" flipV="1">
                <a:off x="2469700" y="2962968"/>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C43112-2078-3443-B871-74FDF55EAE3D}"/>
                  </a:ext>
                </a:extLst>
              </p:cNvPr>
              <p:cNvCxnSpPr/>
              <p:nvPr/>
            </p:nvCxnSpPr>
            <p:spPr>
              <a:xfrm rot="5400000" flipV="1">
                <a:off x="2469700" y="347322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CBF2D2-5777-814B-94B9-67F24F547342}"/>
                  </a:ext>
                </a:extLst>
              </p:cNvPr>
              <p:cNvCxnSpPr/>
              <p:nvPr/>
            </p:nvCxnSpPr>
            <p:spPr>
              <a:xfrm flipV="1">
                <a:off x="751116" y="2065565"/>
                <a:ext cx="0" cy="36004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7F2606-AA61-2546-8B1C-FF890293EB77}"/>
                  </a:ext>
                </a:extLst>
              </p:cNvPr>
              <p:cNvCxnSpPr/>
              <p:nvPr/>
            </p:nvCxnSpPr>
            <p:spPr>
              <a:xfrm>
                <a:off x="751116" y="5666016"/>
                <a:ext cx="35677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83D74-0497-F541-A522-A7EC0BB5E29A}"/>
                  </a:ext>
                </a:extLst>
              </p:cNvPr>
              <p:cNvSpPr txBox="1"/>
              <p:nvPr/>
            </p:nvSpPr>
            <p:spPr>
              <a:xfrm>
                <a:off x="2000660" y="5649489"/>
                <a:ext cx="93807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p:txBody>
          </p:sp>
          <p:sp>
            <p:nvSpPr>
              <p:cNvPr id="22" name="TextBox 21">
                <a:extLst>
                  <a:ext uri="{FF2B5EF4-FFF2-40B4-BE49-F238E27FC236}">
                    <a16:creationId xmlns:a16="http://schemas.microsoft.com/office/drawing/2014/main" id="{40971090-A899-5544-806D-95399EB0BCBB}"/>
                  </a:ext>
                </a:extLst>
              </p:cNvPr>
              <p:cNvSpPr txBox="1"/>
              <p:nvPr/>
            </p:nvSpPr>
            <p:spPr>
              <a:xfrm rot="16200000">
                <a:off x="127846" y="3716598"/>
                <a:ext cx="768159"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p:txBody>
          </p:sp>
        </p:grpSp>
        <p:sp>
          <p:nvSpPr>
            <p:cNvPr id="23" name="Oval 22">
              <a:extLst>
                <a:ext uri="{FF2B5EF4-FFF2-40B4-BE49-F238E27FC236}">
                  <a16:creationId xmlns:a16="http://schemas.microsoft.com/office/drawing/2014/main" id="{60855A64-ECCF-7745-9E6D-4A1932A4449F}"/>
                </a:ext>
              </a:extLst>
            </p:cNvPr>
            <p:cNvSpPr/>
            <p:nvPr/>
          </p:nvSpPr>
          <p:spPr>
            <a:xfrm>
              <a:off x="1386398" y="3353246"/>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6390F6-7258-F744-9016-CCA7E8290DC3}"/>
                </a:ext>
              </a:extLst>
            </p:cNvPr>
            <p:cNvSpPr/>
            <p:nvPr/>
          </p:nvSpPr>
          <p:spPr>
            <a:xfrm>
              <a:off x="1389128" y="384854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5EB3B9C-469C-584F-B0DD-595F1E5FBEA3}"/>
                </a:ext>
              </a:extLst>
            </p:cNvPr>
            <p:cNvSpPr/>
            <p:nvPr/>
          </p:nvSpPr>
          <p:spPr>
            <a:xfrm>
              <a:off x="1889863" y="385670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AA79A-5D86-AA46-8356-06BC3E135045}"/>
                </a:ext>
              </a:extLst>
            </p:cNvPr>
            <p:cNvSpPr/>
            <p:nvPr/>
          </p:nvSpPr>
          <p:spPr>
            <a:xfrm>
              <a:off x="2845059" y="4755724"/>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97F065-40B3-DD41-8FFA-60A5097F2708}"/>
                </a:ext>
              </a:extLst>
            </p:cNvPr>
            <p:cNvSpPr/>
            <p:nvPr/>
          </p:nvSpPr>
          <p:spPr>
            <a:xfrm>
              <a:off x="3804281" y="563213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C6E4F4-AA63-3242-9805-60BBEA8611E0}"/>
                </a:ext>
              </a:extLst>
            </p:cNvPr>
            <p:cNvSpPr/>
            <p:nvPr/>
          </p:nvSpPr>
          <p:spPr>
            <a:xfrm>
              <a:off x="2845059" y="5154897"/>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D0A420-9ED0-A642-9BB4-488B873493C2}"/>
                </a:ext>
              </a:extLst>
            </p:cNvPr>
            <p:cNvSpPr/>
            <p:nvPr/>
          </p:nvSpPr>
          <p:spPr>
            <a:xfrm>
              <a:off x="3294022" y="56171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51B0C017-4E0B-C942-9DDC-07A6718FADB4}"/>
              </a:ext>
            </a:extLst>
          </p:cNvPr>
          <p:cNvSpPr/>
          <p:nvPr/>
        </p:nvSpPr>
        <p:spPr>
          <a:xfrm>
            <a:off x="2846817" y="5619649"/>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E006E4-37F0-D146-A70A-B0E7E37C58FE}"/>
                  </a:ext>
                </a:extLst>
              </p:cNvPr>
              <p:cNvSpPr txBox="1"/>
              <p:nvPr/>
            </p:nvSpPr>
            <p:spPr>
              <a:xfrm>
                <a:off x="6385810" y="3025199"/>
                <a:ext cx="5223401" cy="2366738"/>
              </a:xfrm>
              <a:prstGeom prst="rect">
                <a:avLst/>
              </a:prstGeom>
              <a:noFill/>
            </p:spPr>
            <p:txBody>
              <a:bodyPr wrap="square" rtlCol="0">
                <a:spAutoFit/>
              </a:bodyPr>
              <a:lstStyle/>
              <a:p>
                <a:r>
                  <a:rPr lang="en-US" dirty="0">
                    <a:latin typeface="Helvetica" pitchFamily="2" charset="0"/>
                  </a:rPr>
                  <a:t>This is what we know about the new example:</a:t>
                </a:r>
              </a:p>
              <a:p>
                <a:endParaRPr lang="en-US" dirty="0">
                  <a:latin typeface="Helvetica" pitchFamily="2" charset="0"/>
                </a:endParaRPr>
              </a:p>
              <a:p>
                <a:r>
                  <a:rPr lang="en-US" dirty="0">
                    <a:latin typeface="Helvetica" pitchFamily="2" charset="0"/>
                  </a:rPr>
                  <a:t>Index: Santa Claus Melon</a:t>
                </a:r>
              </a:p>
              <a:p>
                <a:r>
                  <a:rPr lang="en-US" dirty="0">
                    <a:latin typeface="Helvetica" pitchFamily="2" charset="0"/>
                  </a:rPr>
                  <a:t>Sweetness = 4</a:t>
                </a:r>
              </a:p>
              <a:p>
                <a:r>
                  <a:rPr lang="en-US" dirty="0">
                    <a:latin typeface="Helvetica" pitchFamily="2" charset="0"/>
                  </a:rPr>
                  <a:t>Sourness = 1</a:t>
                </a:r>
              </a:p>
              <a:p>
                <a:r>
                  <a:rPr lang="en-US" dirty="0">
                    <a:latin typeface="Helvetica" pitchFamily="2" charset="0"/>
                  </a:rPr>
                  <a:t>Label = ?????????? </a:t>
                </a:r>
              </a:p>
              <a:p>
                <a:endParaRPr lang="en-US" dirty="0">
                  <a:latin typeface="Helvetica" pitchFamily="2"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4,1</m:t>
                              </m:r>
                            </m:e>
                          </m:d>
                        </m:e>
                      </m: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4−4</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1−2</m:t>
                                  </m:r>
                                </m:e>
                              </m:d>
                            </m:e>
                            <m:sup>
                              <m:r>
                                <a:rPr lang="en-US" i="1">
                                  <a:latin typeface="Cambria Math" panose="02040503050406030204" pitchFamily="18" charset="0"/>
                                </a:rPr>
                                <m:t>2</m:t>
                              </m:r>
                            </m:sup>
                          </m:sSup>
                        </m:e>
                      </m:rad>
                    </m:oMath>
                  </m:oMathPara>
                </a14:m>
                <a:endParaRPr lang="en-US" dirty="0">
                  <a:latin typeface="Helvetica" pitchFamily="2" charset="0"/>
                </a:endParaRPr>
              </a:p>
            </p:txBody>
          </p:sp>
        </mc:Choice>
        <mc:Fallback xmlns="">
          <p:sp>
            <p:nvSpPr>
              <p:cNvPr id="4" name="TextBox 3">
                <a:extLst>
                  <a:ext uri="{FF2B5EF4-FFF2-40B4-BE49-F238E27FC236}">
                    <a16:creationId xmlns:a16="http://schemas.microsoft.com/office/drawing/2014/main" id="{18E006E4-37F0-D146-A70A-B0E7E37C58FE}"/>
                  </a:ext>
                </a:extLst>
              </p:cNvPr>
              <p:cNvSpPr txBox="1">
                <a:spLocks noRot="1" noChangeAspect="1" noMove="1" noResize="1" noEditPoints="1" noAdjustHandles="1" noChangeArrowheads="1" noChangeShapeType="1" noTextEdit="1"/>
              </p:cNvSpPr>
              <p:nvPr/>
            </p:nvSpPr>
            <p:spPr>
              <a:xfrm>
                <a:off x="6385810" y="3025199"/>
                <a:ext cx="5223401" cy="2366738"/>
              </a:xfrm>
              <a:prstGeom prst="rect">
                <a:avLst/>
              </a:prstGeom>
              <a:blipFill>
                <a:blip r:embed="rId2"/>
                <a:stretch>
                  <a:fillRect l="-971" t="-53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139AA8A-C28F-B14F-9EE2-D09148F3A8F4}"/>
              </a:ext>
            </a:extLst>
          </p:cNvPr>
          <p:cNvPicPr>
            <a:picLocks noChangeAspect="1"/>
          </p:cNvPicPr>
          <p:nvPr/>
        </p:nvPicPr>
        <p:blipFill>
          <a:blip r:embed="rId3"/>
          <a:stretch>
            <a:fillRect/>
          </a:stretch>
        </p:blipFill>
        <p:spPr>
          <a:xfrm>
            <a:off x="9461378" y="0"/>
            <a:ext cx="2730622" cy="1741085"/>
          </a:xfrm>
          <a:prstGeom prst="rect">
            <a:avLst/>
          </a:prstGeom>
        </p:spPr>
      </p:pic>
      <p:sp>
        <p:nvSpPr>
          <p:cNvPr id="33" name="Oval 32">
            <a:extLst>
              <a:ext uri="{FF2B5EF4-FFF2-40B4-BE49-F238E27FC236}">
                <a16:creationId xmlns:a16="http://schemas.microsoft.com/office/drawing/2014/main" id="{F7734746-E38A-EF4A-890B-010137FA7DC1}"/>
              </a:ext>
            </a:extLst>
          </p:cNvPr>
          <p:cNvSpPr/>
          <p:nvPr/>
        </p:nvSpPr>
        <p:spPr>
          <a:xfrm>
            <a:off x="6178687" y="4077890"/>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10C5ABDF-7806-3349-B66D-A1D6140F53BD}"/>
              </a:ext>
            </a:extLst>
          </p:cNvPr>
          <p:cNvCxnSpPr>
            <a:cxnSpLocks/>
          </p:cNvCxnSpPr>
          <p:nvPr/>
        </p:nvCxnSpPr>
        <p:spPr>
          <a:xfrm>
            <a:off x="1561635" y="4092885"/>
            <a:ext cx="1205386" cy="1492573"/>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2CF00B-5C37-9F46-8FB7-BE85082F5362}"/>
              </a:ext>
            </a:extLst>
          </p:cNvPr>
          <p:cNvSpPr txBox="1"/>
          <p:nvPr/>
        </p:nvSpPr>
        <p:spPr>
          <a:xfrm>
            <a:off x="1960025" y="4827349"/>
            <a:ext cx="283679" cy="369332"/>
          </a:xfrm>
          <a:prstGeom prst="rect">
            <a:avLst/>
          </a:prstGeom>
          <a:noFill/>
        </p:spPr>
        <p:txBody>
          <a:bodyPr wrap="square" rtlCol="0">
            <a:spAutoFit/>
          </a:bodyPr>
          <a:lstStyle/>
          <a:p>
            <a:r>
              <a:rPr lang="en-US" dirty="0"/>
              <a:t>5</a:t>
            </a:r>
          </a:p>
        </p:txBody>
      </p:sp>
      <p:cxnSp>
        <p:nvCxnSpPr>
          <p:cNvPr id="36" name="Straight Arrow Connector 35">
            <a:extLst>
              <a:ext uri="{FF2B5EF4-FFF2-40B4-BE49-F238E27FC236}">
                <a16:creationId xmlns:a16="http://schemas.microsoft.com/office/drawing/2014/main" id="{545B31FC-2737-5148-ADAE-58268CBBD578}"/>
              </a:ext>
            </a:extLst>
          </p:cNvPr>
          <p:cNvCxnSpPr>
            <a:cxnSpLocks/>
            <a:endCxn id="31" idx="0"/>
          </p:cNvCxnSpPr>
          <p:nvPr/>
        </p:nvCxnSpPr>
        <p:spPr>
          <a:xfrm>
            <a:off x="2919421" y="5316987"/>
            <a:ext cx="9039" cy="302662"/>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756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14861" y="1558787"/>
            <a:ext cx="10058400" cy="3849624"/>
          </a:xfrm>
        </p:spPr>
        <p:txBody>
          <a:bodyPr>
            <a:normAutofit/>
          </a:bodyPr>
          <a:lstStyle/>
          <a:p>
            <a:r>
              <a:rPr lang="en-US" sz="2400" dirty="0">
                <a:latin typeface="Helvetica" pitchFamily="2" charset="0"/>
              </a:rPr>
              <a:t>And we discover that the distance between these guys is 1!</a:t>
            </a:r>
          </a:p>
          <a:p>
            <a:r>
              <a:rPr lang="en-US" sz="2400" dirty="0">
                <a:latin typeface="Helvetica" pitchFamily="2" charset="0"/>
              </a:rPr>
              <a:t>Great! Two down!</a:t>
            </a:r>
          </a:p>
        </p:txBody>
      </p:sp>
      <p:grpSp>
        <p:nvGrpSpPr>
          <p:cNvPr id="34" name="Group 33">
            <a:extLst>
              <a:ext uri="{FF2B5EF4-FFF2-40B4-BE49-F238E27FC236}">
                <a16:creationId xmlns:a16="http://schemas.microsoft.com/office/drawing/2014/main" id="{3FC94D09-156F-384B-8349-CE4E10CA1FB5}"/>
              </a:ext>
            </a:extLst>
          </p:cNvPr>
          <p:cNvGrpSpPr/>
          <p:nvPr/>
        </p:nvGrpSpPr>
        <p:grpSpPr>
          <a:xfrm>
            <a:off x="523571" y="2877575"/>
            <a:ext cx="3913518" cy="3657600"/>
            <a:chOff x="523571" y="2877575"/>
            <a:chExt cx="3913518" cy="3657600"/>
          </a:xfrm>
        </p:grpSpPr>
        <p:grpSp>
          <p:nvGrpSpPr>
            <p:cNvPr id="6" name="Group 5">
              <a:extLst>
                <a:ext uri="{FF2B5EF4-FFF2-40B4-BE49-F238E27FC236}">
                  <a16:creationId xmlns:a16="http://schemas.microsoft.com/office/drawing/2014/main" id="{5D89DFF1-22E2-B04A-A416-4CEFE322B777}"/>
                </a:ext>
              </a:extLst>
            </p:cNvPr>
            <p:cNvGrpSpPr/>
            <p:nvPr/>
          </p:nvGrpSpPr>
          <p:grpSpPr>
            <a:xfrm>
              <a:off x="523571" y="2877575"/>
              <a:ext cx="3913518" cy="3657600"/>
              <a:chOff x="281093" y="2065565"/>
              <a:chExt cx="4037818" cy="4045589"/>
            </a:xfrm>
          </p:grpSpPr>
          <p:cxnSp>
            <p:nvCxnSpPr>
              <p:cNvPr id="7" name="Straight Arrow Connector 6">
                <a:extLst>
                  <a:ext uri="{FF2B5EF4-FFF2-40B4-BE49-F238E27FC236}">
                    <a16:creationId xmlns:a16="http://schemas.microsoft.com/office/drawing/2014/main" id="{9DCA254B-5554-AB41-90F9-8CF252958C2A}"/>
                  </a:ext>
                </a:extLst>
              </p:cNvPr>
              <p:cNvCxnSpPr/>
              <p:nvPr/>
            </p:nvCxnSpPr>
            <p:spPr>
              <a:xfrm flipV="1">
                <a:off x="1254581" y="2228850"/>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29BA-CED0-4F4D-B412-216CDC6C9E0E}"/>
                  </a:ext>
                </a:extLst>
              </p:cNvPr>
              <p:cNvCxnSpPr/>
              <p:nvPr/>
            </p:nvCxnSpPr>
            <p:spPr>
              <a:xfrm flipV="1">
                <a:off x="1753966"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76F39-A625-454E-8867-E74632189AED}"/>
                  </a:ext>
                </a:extLst>
              </p:cNvPr>
              <p:cNvCxnSpPr/>
              <p:nvPr/>
            </p:nvCxnSpPr>
            <p:spPr>
              <a:xfrm flipV="1">
                <a:off x="2242463"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580135-3E74-5945-92AF-1A930361853C}"/>
                  </a:ext>
                </a:extLst>
              </p:cNvPr>
              <p:cNvCxnSpPr/>
              <p:nvPr/>
            </p:nvCxnSpPr>
            <p:spPr>
              <a:xfrm flipV="1">
                <a:off x="275001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067FE8-F3F3-5E48-A46B-7386DE937D44}"/>
                  </a:ext>
                </a:extLst>
              </p:cNvPr>
              <p:cNvCxnSpPr/>
              <p:nvPr/>
            </p:nvCxnSpPr>
            <p:spPr>
              <a:xfrm flipV="1">
                <a:off x="3233075"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56FAF-BC14-D140-8F4B-7454D85CF02D}"/>
                  </a:ext>
                </a:extLst>
              </p:cNvPr>
              <p:cNvCxnSpPr/>
              <p:nvPr/>
            </p:nvCxnSpPr>
            <p:spPr>
              <a:xfrm flipV="1">
                <a:off x="374333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703C1D-D5C1-7F4A-A5E0-E35892290C9E}"/>
                  </a:ext>
                </a:extLst>
              </p:cNvPr>
              <p:cNvCxnSpPr/>
              <p:nvPr/>
            </p:nvCxnSpPr>
            <p:spPr>
              <a:xfrm rot="5400000" flipV="1">
                <a:off x="2469699" y="984474"/>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B7F6F-30EB-BF49-995C-A55E0D166F12}"/>
                  </a:ext>
                </a:extLst>
              </p:cNvPr>
              <p:cNvCxnSpPr/>
              <p:nvPr/>
            </p:nvCxnSpPr>
            <p:spPr>
              <a:xfrm rot="5400000" flipV="1">
                <a:off x="2469700" y="148385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857E1-F651-8A4D-B9EE-D3E907FDB7B8}"/>
                  </a:ext>
                </a:extLst>
              </p:cNvPr>
              <p:cNvCxnSpPr/>
              <p:nvPr/>
            </p:nvCxnSpPr>
            <p:spPr>
              <a:xfrm rot="5400000" flipV="1">
                <a:off x="2469700" y="1972356"/>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88A6-A147-794B-9271-F2913DF89C76}"/>
                  </a:ext>
                </a:extLst>
              </p:cNvPr>
              <p:cNvCxnSpPr/>
              <p:nvPr/>
            </p:nvCxnSpPr>
            <p:spPr>
              <a:xfrm rot="5400000" flipV="1">
                <a:off x="2469700" y="247990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46B0E8-7FCC-1848-B988-328589C8FDC2}"/>
                  </a:ext>
                </a:extLst>
              </p:cNvPr>
              <p:cNvCxnSpPr/>
              <p:nvPr/>
            </p:nvCxnSpPr>
            <p:spPr>
              <a:xfrm rot="5400000" flipV="1">
                <a:off x="2469700" y="2962968"/>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C43112-2078-3443-B871-74FDF55EAE3D}"/>
                  </a:ext>
                </a:extLst>
              </p:cNvPr>
              <p:cNvCxnSpPr/>
              <p:nvPr/>
            </p:nvCxnSpPr>
            <p:spPr>
              <a:xfrm rot="5400000" flipV="1">
                <a:off x="2469700" y="347322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CBF2D2-5777-814B-94B9-67F24F547342}"/>
                  </a:ext>
                </a:extLst>
              </p:cNvPr>
              <p:cNvCxnSpPr/>
              <p:nvPr/>
            </p:nvCxnSpPr>
            <p:spPr>
              <a:xfrm flipV="1">
                <a:off x="751116" y="2065565"/>
                <a:ext cx="0" cy="36004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7F2606-AA61-2546-8B1C-FF890293EB77}"/>
                  </a:ext>
                </a:extLst>
              </p:cNvPr>
              <p:cNvCxnSpPr/>
              <p:nvPr/>
            </p:nvCxnSpPr>
            <p:spPr>
              <a:xfrm>
                <a:off x="751116" y="5666016"/>
                <a:ext cx="35677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83D74-0497-F541-A522-A7EC0BB5E29A}"/>
                  </a:ext>
                </a:extLst>
              </p:cNvPr>
              <p:cNvSpPr txBox="1"/>
              <p:nvPr/>
            </p:nvSpPr>
            <p:spPr>
              <a:xfrm>
                <a:off x="2000660" y="5649489"/>
                <a:ext cx="93807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p:txBody>
          </p:sp>
          <p:sp>
            <p:nvSpPr>
              <p:cNvPr id="22" name="TextBox 21">
                <a:extLst>
                  <a:ext uri="{FF2B5EF4-FFF2-40B4-BE49-F238E27FC236}">
                    <a16:creationId xmlns:a16="http://schemas.microsoft.com/office/drawing/2014/main" id="{40971090-A899-5544-806D-95399EB0BCBB}"/>
                  </a:ext>
                </a:extLst>
              </p:cNvPr>
              <p:cNvSpPr txBox="1"/>
              <p:nvPr/>
            </p:nvSpPr>
            <p:spPr>
              <a:xfrm rot="16200000">
                <a:off x="127846" y="3716598"/>
                <a:ext cx="768159"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p:txBody>
          </p:sp>
        </p:grpSp>
        <p:sp>
          <p:nvSpPr>
            <p:cNvPr id="23" name="Oval 22">
              <a:extLst>
                <a:ext uri="{FF2B5EF4-FFF2-40B4-BE49-F238E27FC236}">
                  <a16:creationId xmlns:a16="http://schemas.microsoft.com/office/drawing/2014/main" id="{60855A64-ECCF-7745-9E6D-4A1932A4449F}"/>
                </a:ext>
              </a:extLst>
            </p:cNvPr>
            <p:cNvSpPr/>
            <p:nvPr/>
          </p:nvSpPr>
          <p:spPr>
            <a:xfrm>
              <a:off x="1386398" y="3353246"/>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6390F6-7258-F744-9016-CCA7E8290DC3}"/>
                </a:ext>
              </a:extLst>
            </p:cNvPr>
            <p:cNvSpPr/>
            <p:nvPr/>
          </p:nvSpPr>
          <p:spPr>
            <a:xfrm>
              <a:off x="1389128" y="384854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5EB3B9C-469C-584F-B0DD-595F1E5FBEA3}"/>
                </a:ext>
              </a:extLst>
            </p:cNvPr>
            <p:cNvSpPr/>
            <p:nvPr/>
          </p:nvSpPr>
          <p:spPr>
            <a:xfrm>
              <a:off x="1889863" y="385670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AA79A-5D86-AA46-8356-06BC3E135045}"/>
                </a:ext>
              </a:extLst>
            </p:cNvPr>
            <p:cNvSpPr/>
            <p:nvPr/>
          </p:nvSpPr>
          <p:spPr>
            <a:xfrm>
              <a:off x="2845059" y="4755724"/>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97F065-40B3-DD41-8FFA-60A5097F2708}"/>
                </a:ext>
              </a:extLst>
            </p:cNvPr>
            <p:cNvSpPr/>
            <p:nvPr/>
          </p:nvSpPr>
          <p:spPr>
            <a:xfrm>
              <a:off x="3804281" y="563213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C6E4F4-AA63-3242-9805-60BBEA8611E0}"/>
                </a:ext>
              </a:extLst>
            </p:cNvPr>
            <p:cNvSpPr/>
            <p:nvPr/>
          </p:nvSpPr>
          <p:spPr>
            <a:xfrm>
              <a:off x="2845059" y="5154897"/>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D0A420-9ED0-A642-9BB4-488B873493C2}"/>
                </a:ext>
              </a:extLst>
            </p:cNvPr>
            <p:cNvSpPr/>
            <p:nvPr/>
          </p:nvSpPr>
          <p:spPr>
            <a:xfrm>
              <a:off x="3294022" y="56171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51B0C017-4E0B-C942-9DDC-07A6718FADB4}"/>
              </a:ext>
            </a:extLst>
          </p:cNvPr>
          <p:cNvSpPr/>
          <p:nvPr/>
        </p:nvSpPr>
        <p:spPr>
          <a:xfrm>
            <a:off x="2846817" y="5619649"/>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E006E4-37F0-D146-A70A-B0E7E37C58FE}"/>
                  </a:ext>
                </a:extLst>
              </p:cNvPr>
              <p:cNvSpPr txBox="1"/>
              <p:nvPr/>
            </p:nvSpPr>
            <p:spPr>
              <a:xfrm>
                <a:off x="6385810" y="3025199"/>
                <a:ext cx="5223401" cy="2366738"/>
              </a:xfrm>
              <a:prstGeom prst="rect">
                <a:avLst/>
              </a:prstGeom>
              <a:noFill/>
            </p:spPr>
            <p:txBody>
              <a:bodyPr wrap="square" rtlCol="0">
                <a:spAutoFit/>
              </a:bodyPr>
              <a:lstStyle/>
              <a:p>
                <a:r>
                  <a:rPr lang="en-US" dirty="0">
                    <a:latin typeface="Helvetica" pitchFamily="2" charset="0"/>
                  </a:rPr>
                  <a:t>This is what we know about the new example:</a:t>
                </a:r>
              </a:p>
              <a:p>
                <a:endParaRPr lang="en-US" dirty="0">
                  <a:latin typeface="Helvetica" pitchFamily="2" charset="0"/>
                </a:endParaRPr>
              </a:p>
              <a:p>
                <a:r>
                  <a:rPr lang="en-US" dirty="0">
                    <a:latin typeface="Helvetica" pitchFamily="2" charset="0"/>
                  </a:rPr>
                  <a:t>Index: Santa Claus Melon</a:t>
                </a:r>
              </a:p>
              <a:p>
                <a:r>
                  <a:rPr lang="en-US" dirty="0">
                    <a:latin typeface="Helvetica" pitchFamily="2" charset="0"/>
                  </a:rPr>
                  <a:t>Sweetness = 4</a:t>
                </a:r>
              </a:p>
              <a:p>
                <a:r>
                  <a:rPr lang="en-US" dirty="0">
                    <a:latin typeface="Helvetica" pitchFamily="2" charset="0"/>
                  </a:rPr>
                  <a:t>Sourness = 1</a:t>
                </a:r>
              </a:p>
              <a:p>
                <a:r>
                  <a:rPr lang="en-US" dirty="0">
                    <a:latin typeface="Helvetica" pitchFamily="2" charset="0"/>
                  </a:rPr>
                  <a:t>Label = ?????????? </a:t>
                </a:r>
              </a:p>
              <a:p>
                <a:endParaRPr lang="en-US" dirty="0">
                  <a:latin typeface="Helvetica" pitchFamily="2"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4,1</m:t>
                              </m:r>
                            </m:e>
                          </m:d>
                        </m:e>
                      </m:d>
                      <m:r>
                        <a:rPr lang="en-US" i="1">
                          <a:latin typeface="Cambria Math" panose="02040503050406030204" pitchFamily="18" charset="0"/>
                        </a:rPr>
                        <m:t>=1</m:t>
                      </m:r>
                    </m:oMath>
                  </m:oMathPara>
                </a14:m>
                <a:endParaRPr lang="en-US" dirty="0">
                  <a:latin typeface="Helvetica" pitchFamily="2" charset="0"/>
                </a:endParaRPr>
              </a:p>
            </p:txBody>
          </p:sp>
        </mc:Choice>
        <mc:Fallback xmlns="">
          <p:sp>
            <p:nvSpPr>
              <p:cNvPr id="4" name="TextBox 3">
                <a:extLst>
                  <a:ext uri="{FF2B5EF4-FFF2-40B4-BE49-F238E27FC236}">
                    <a16:creationId xmlns:a16="http://schemas.microsoft.com/office/drawing/2014/main" id="{18E006E4-37F0-D146-A70A-B0E7E37C58FE}"/>
                  </a:ext>
                </a:extLst>
              </p:cNvPr>
              <p:cNvSpPr txBox="1">
                <a:spLocks noRot="1" noChangeAspect="1" noMove="1" noResize="1" noEditPoints="1" noAdjustHandles="1" noChangeArrowheads="1" noChangeShapeType="1" noTextEdit="1"/>
              </p:cNvSpPr>
              <p:nvPr/>
            </p:nvSpPr>
            <p:spPr>
              <a:xfrm>
                <a:off x="6385810" y="3025199"/>
                <a:ext cx="5223401" cy="2366738"/>
              </a:xfrm>
              <a:prstGeom prst="rect">
                <a:avLst/>
              </a:prstGeom>
              <a:blipFill>
                <a:blip r:embed="rId2"/>
                <a:stretch>
                  <a:fillRect l="-971" t="-53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139AA8A-C28F-B14F-9EE2-D09148F3A8F4}"/>
              </a:ext>
            </a:extLst>
          </p:cNvPr>
          <p:cNvPicPr>
            <a:picLocks noChangeAspect="1"/>
          </p:cNvPicPr>
          <p:nvPr/>
        </p:nvPicPr>
        <p:blipFill>
          <a:blip r:embed="rId3"/>
          <a:stretch>
            <a:fillRect/>
          </a:stretch>
        </p:blipFill>
        <p:spPr>
          <a:xfrm>
            <a:off x="9461378" y="0"/>
            <a:ext cx="2730622" cy="1741085"/>
          </a:xfrm>
          <a:prstGeom prst="rect">
            <a:avLst/>
          </a:prstGeom>
        </p:spPr>
      </p:pic>
      <p:sp>
        <p:nvSpPr>
          <p:cNvPr id="33" name="Oval 32">
            <a:extLst>
              <a:ext uri="{FF2B5EF4-FFF2-40B4-BE49-F238E27FC236}">
                <a16:creationId xmlns:a16="http://schemas.microsoft.com/office/drawing/2014/main" id="{F7734746-E38A-EF4A-890B-010137FA7DC1}"/>
              </a:ext>
            </a:extLst>
          </p:cNvPr>
          <p:cNvSpPr/>
          <p:nvPr/>
        </p:nvSpPr>
        <p:spPr>
          <a:xfrm>
            <a:off x="6178687" y="4077890"/>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10C5ABDF-7806-3349-B66D-A1D6140F53BD}"/>
              </a:ext>
            </a:extLst>
          </p:cNvPr>
          <p:cNvCxnSpPr>
            <a:cxnSpLocks/>
          </p:cNvCxnSpPr>
          <p:nvPr/>
        </p:nvCxnSpPr>
        <p:spPr>
          <a:xfrm>
            <a:off x="1561635" y="4092885"/>
            <a:ext cx="1205386" cy="1492573"/>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2CF00B-5C37-9F46-8FB7-BE85082F5362}"/>
              </a:ext>
            </a:extLst>
          </p:cNvPr>
          <p:cNvSpPr txBox="1"/>
          <p:nvPr/>
        </p:nvSpPr>
        <p:spPr>
          <a:xfrm>
            <a:off x="1960025" y="4827349"/>
            <a:ext cx="283679" cy="369332"/>
          </a:xfrm>
          <a:prstGeom prst="rect">
            <a:avLst/>
          </a:prstGeom>
          <a:noFill/>
        </p:spPr>
        <p:txBody>
          <a:bodyPr wrap="square" rtlCol="0">
            <a:spAutoFit/>
          </a:bodyPr>
          <a:lstStyle/>
          <a:p>
            <a:r>
              <a:rPr lang="en-US" dirty="0"/>
              <a:t>5</a:t>
            </a:r>
          </a:p>
        </p:txBody>
      </p:sp>
      <p:cxnSp>
        <p:nvCxnSpPr>
          <p:cNvPr id="36" name="Straight Arrow Connector 35">
            <a:extLst>
              <a:ext uri="{FF2B5EF4-FFF2-40B4-BE49-F238E27FC236}">
                <a16:creationId xmlns:a16="http://schemas.microsoft.com/office/drawing/2014/main" id="{545B31FC-2737-5148-ADAE-58268CBBD578}"/>
              </a:ext>
            </a:extLst>
          </p:cNvPr>
          <p:cNvCxnSpPr>
            <a:cxnSpLocks/>
            <a:endCxn id="31" idx="0"/>
          </p:cNvCxnSpPr>
          <p:nvPr/>
        </p:nvCxnSpPr>
        <p:spPr>
          <a:xfrm>
            <a:off x="2919421" y="5316987"/>
            <a:ext cx="9039" cy="302662"/>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261DE0A-A18F-2747-88FD-E2D57B1AB8AB}"/>
              </a:ext>
            </a:extLst>
          </p:cNvPr>
          <p:cNvSpPr txBox="1"/>
          <p:nvPr/>
        </p:nvSpPr>
        <p:spPr>
          <a:xfrm>
            <a:off x="2966343" y="5295025"/>
            <a:ext cx="283679"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3264571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a:xfrm>
            <a:off x="328863" y="31917"/>
            <a:ext cx="10058400" cy="1371600"/>
          </a:xfrm>
        </p:spPr>
        <p:txBody>
          <a:bodyPr/>
          <a:lstStyle/>
          <a:p>
            <a:r>
              <a:rPr lang="en-US" dirty="0">
                <a:latin typeface="Helvetica" pitchFamily="2" charset="0"/>
              </a:rPr>
              <a:t>KNN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82788" y="1091582"/>
            <a:ext cx="8878583" cy="3849624"/>
          </a:xfrm>
        </p:spPr>
        <p:txBody>
          <a:bodyPr>
            <a:normAutofit/>
          </a:bodyPr>
          <a:lstStyle/>
          <a:p>
            <a:r>
              <a:rPr lang="en-US" sz="2400" dirty="0">
                <a:latin typeface="Helvetica" pitchFamily="2" charset="0"/>
              </a:rPr>
              <a:t>Let’s just skip ahead and say we did all of them. We now know the distances between our new example and every existing labelled example.</a:t>
            </a:r>
          </a:p>
        </p:txBody>
      </p:sp>
      <p:grpSp>
        <p:nvGrpSpPr>
          <p:cNvPr id="34" name="Group 33">
            <a:extLst>
              <a:ext uri="{FF2B5EF4-FFF2-40B4-BE49-F238E27FC236}">
                <a16:creationId xmlns:a16="http://schemas.microsoft.com/office/drawing/2014/main" id="{3FC94D09-156F-384B-8349-CE4E10CA1FB5}"/>
              </a:ext>
            </a:extLst>
          </p:cNvPr>
          <p:cNvGrpSpPr/>
          <p:nvPr/>
        </p:nvGrpSpPr>
        <p:grpSpPr>
          <a:xfrm>
            <a:off x="523571" y="2877575"/>
            <a:ext cx="3913518" cy="3657600"/>
            <a:chOff x="523571" y="2877575"/>
            <a:chExt cx="3913518" cy="3657600"/>
          </a:xfrm>
        </p:grpSpPr>
        <p:grpSp>
          <p:nvGrpSpPr>
            <p:cNvPr id="6" name="Group 5">
              <a:extLst>
                <a:ext uri="{FF2B5EF4-FFF2-40B4-BE49-F238E27FC236}">
                  <a16:creationId xmlns:a16="http://schemas.microsoft.com/office/drawing/2014/main" id="{5D89DFF1-22E2-B04A-A416-4CEFE322B777}"/>
                </a:ext>
              </a:extLst>
            </p:cNvPr>
            <p:cNvGrpSpPr/>
            <p:nvPr/>
          </p:nvGrpSpPr>
          <p:grpSpPr>
            <a:xfrm>
              <a:off x="523571" y="2877575"/>
              <a:ext cx="3913518" cy="3657600"/>
              <a:chOff x="281093" y="2065565"/>
              <a:chExt cx="4037818" cy="4045589"/>
            </a:xfrm>
          </p:grpSpPr>
          <p:cxnSp>
            <p:nvCxnSpPr>
              <p:cNvPr id="7" name="Straight Arrow Connector 6">
                <a:extLst>
                  <a:ext uri="{FF2B5EF4-FFF2-40B4-BE49-F238E27FC236}">
                    <a16:creationId xmlns:a16="http://schemas.microsoft.com/office/drawing/2014/main" id="{9DCA254B-5554-AB41-90F9-8CF252958C2A}"/>
                  </a:ext>
                </a:extLst>
              </p:cNvPr>
              <p:cNvCxnSpPr/>
              <p:nvPr/>
            </p:nvCxnSpPr>
            <p:spPr>
              <a:xfrm flipV="1">
                <a:off x="1254581" y="2228850"/>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29BA-CED0-4F4D-B412-216CDC6C9E0E}"/>
                  </a:ext>
                </a:extLst>
              </p:cNvPr>
              <p:cNvCxnSpPr/>
              <p:nvPr/>
            </p:nvCxnSpPr>
            <p:spPr>
              <a:xfrm flipV="1">
                <a:off x="1753966"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76F39-A625-454E-8867-E74632189AED}"/>
                  </a:ext>
                </a:extLst>
              </p:cNvPr>
              <p:cNvCxnSpPr/>
              <p:nvPr/>
            </p:nvCxnSpPr>
            <p:spPr>
              <a:xfrm flipV="1">
                <a:off x="2242463"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580135-3E74-5945-92AF-1A930361853C}"/>
                  </a:ext>
                </a:extLst>
              </p:cNvPr>
              <p:cNvCxnSpPr/>
              <p:nvPr/>
            </p:nvCxnSpPr>
            <p:spPr>
              <a:xfrm flipV="1">
                <a:off x="275001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067FE8-F3F3-5E48-A46B-7386DE937D44}"/>
                  </a:ext>
                </a:extLst>
              </p:cNvPr>
              <p:cNvCxnSpPr/>
              <p:nvPr/>
            </p:nvCxnSpPr>
            <p:spPr>
              <a:xfrm flipV="1">
                <a:off x="3233075"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56FAF-BC14-D140-8F4B-7454D85CF02D}"/>
                  </a:ext>
                </a:extLst>
              </p:cNvPr>
              <p:cNvCxnSpPr/>
              <p:nvPr/>
            </p:nvCxnSpPr>
            <p:spPr>
              <a:xfrm flipV="1">
                <a:off x="374333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703C1D-D5C1-7F4A-A5E0-E35892290C9E}"/>
                  </a:ext>
                </a:extLst>
              </p:cNvPr>
              <p:cNvCxnSpPr/>
              <p:nvPr/>
            </p:nvCxnSpPr>
            <p:spPr>
              <a:xfrm rot="5400000" flipV="1">
                <a:off x="2469699" y="984474"/>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B7F6F-30EB-BF49-995C-A55E0D166F12}"/>
                  </a:ext>
                </a:extLst>
              </p:cNvPr>
              <p:cNvCxnSpPr/>
              <p:nvPr/>
            </p:nvCxnSpPr>
            <p:spPr>
              <a:xfrm rot="5400000" flipV="1">
                <a:off x="2469700" y="148385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857E1-F651-8A4D-B9EE-D3E907FDB7B8}"/>
                  </a:ext>
                </a:extLst>
              </p:cNvPr>
              <p:cNvCxnSpPr/>
              <p:nvPr/>
            </p:nvCxnSpPr>
            <p:spPr>
              <a:xfrm rot="5400000" flipV="1">
                <a:off x="2469700" y="1972356"/>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88A6-A147-794B-9271-F2913DF89C76}"/>
                  </a:ext>
                </a:extLst>
              </p:cNvPr>
              <p:cNvCxnSpPr/>
              <p:nvPr/>
            </p:nvCxnSpPr>
            <p:spPr>
              <a:xfrm rot="5400000" flipV="1">
                <a:off x="2469700" y="247990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46B0E8-7FCC-1848-B988-328589C8FDC2}"/>
                  </a:ext>
                </a:extLst>
              </p:cNvPr>
              <p:cNvCxnSpPr/>
              <p:nvPr/>
            </p:nvCxnSpPr>
            <p:spPr>
              <a:xfrm rot="5400000" flipV="1">
                <a:off x="2469700" y="2962968"/>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C43112-2078-3443-B871-74FDF55EAE3D}"/>
                  </a:ext>
                </a:extLst>
              </p:cNvPr>
              <p:cNvCxnSpPr/>
              <p:nvPr/>
            </p:nvCxnSpPr>
            <p:spPr>
              <a:xfrm rot="5400000" flipV="1">
                <a:off x="2469700" y="347322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CBF2D2-5777-814B-94B9-67F24F547342}"/>
                  </a:ext>
                </a:extLst>
              </p:cNvPr>
              <p:cNvCxnSpPr/>
              <p:nvPr/>
            </p:nvCxnSpPr>
            <p:spPr>
              <a:xfrm flipV="1">
                <a:off x="751116" y="2065565"/>
                <a:ext cx="0" cy="36004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7F2606-AA61-2546-8B1C-FF890293EB77}"/>
                  </a:ext>
                </a:extLst>
              </p:cNvPr>
              <p:cNvCxnSpPr/>
              <p:nvPr/>
            </p:nvCxnSpPr>
            <p:spPr>
              <a:xfrm>
                <a:off x="751116" y="5666016"/>
                <a:ext cx="35677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83D74-0497-F541-A522-A7EC0BB5E29A}"/>
                  </a:ext>
                </a:extLst>
              </p:cNvPr>
              <p:cNvSpPr txBox="1"/>
              <p:nvPr/>
            </p:nvSpPr>
            <p:spPr>
              <a:xfrm>
                <a:off x="2000660" y="5649489"/>
                <a:ext cx="93807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p:txBody>
          </p:sp>
          <p:sp>
            <p:nvSpPr>
              <p:cNvPr id="22" name="TextBox 21">
                <a:extLst>
                  <a:ext uri="{FF2B5EF4-FFF2-40B4-BE49-F238E27FC236}">
                    <a16:creationId xmlns:a16="http://schemas.microsoft.com/office/drawing/2014/main" id="{40971090-A899-5544-806D-95399EB0BCBB}"/>
                  </a:ext>
                </a:extLst>
              </p:cNvPr>
              <p:cNvSpPr txBox="1"/>
              <p:nvPr/>
            </p:nvSpPr>
            <p:spPr>
              <a:xfrm rot="16200000">
                <a:off x="127846" y="3716598"/>
                <a:ext cx="768159"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p:txBody>
          </p:sp>
        </p:grpSp>
        <p:sp>
          <p:nvSpPr>
            <p:cNvPr id="23" name="Oval 22">
              <a:extLst>
                <a:ext uri="{FF2B5EF4-FFF2-40B4-BE49-F238E27FC236}">
                  <a16:creationId xmlns:a16="http://schemas.microsoft.com/office/drawing/2014/main" id="{60855A64-ECCF-7745-9E6D-4A1932A4449F}"/>
                </a:ext>
              </a:extLst>
            </p:cNvPr>
            <p:cNvSpPr/>
            <p:nvPr/>
          </p:nvSpPr>
          <p:spPr>
            <a:xfrm>
              <a:off x="1386398" y="3353246"/>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6390F6-7258-F744-9016-CCA7E8290DC3}"/>
                </a:ext>
              </a:extLst>
            </p:cNvPr>
            <p:cNvSpPr/>
            <p:nvPr/>
          </p:nvSpPr>
          <p:spPr>
            <a:xfrm>
              <a:off x="1389128" y="384854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5EB3B9C-469C-584F-B0DD-595F1E5FBEA3}"/>
                </a:ext>
              </a:extLst>
            </p:cNvPr>
            <p:cNvSpPr/>
            <p:nvPr/>
          </p:nvSpPr>
          <p:spPr>
            <a:xfrm>
              <a:off x="1889863" y="385670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AA79A-5D86-AA46-8356-06BC3E135045}"/>
                </a:ext>
              </a:extLst>
            </p:cNvPr>
            <p:cNvSpPr/>
            <p:nvPr/>
          </p:nvSpPr>
          <p:spPr>
            <a:xfrm>
              <a:off x="2845059" y="4755724"/>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97F065-40B3-DD41-8FFA-60A5097F2708}"/>
                </a:ext>
              </a:extLst>
            </p:cNvPr>
            <p:cNvSpPr/>
            <p:nvPr/>
          </p:nvSpPr>
          <p:spPr>
            <a:xfrm>
              <a:off x="3804281" y="563213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C6E4F4-AA63-3242-9805-60BBEA8611E0}"/>
                </a:ext>
              </a:extLst>
            </p:cNvPr>
            <p:cNvSpPr/>
            <p:nvPr/>
          </p:nvSpPr>
          <p:spPr>
            <a:xfrm>
              <a:off x="2845059" y="5154897"/>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D0A420-9ED0-A642-9BB4-488B873493C2}"/>
                </a:ext>
              </a:extLst>
            </p:cNvPr>
            <p:cNvSpPr/>
            <p:nvPr/>
          </p:nvSpPr>
          <p:spPr>
            <a:xfrm>
              <a:off x="3294022" y="56171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51B0C017-4E0B-C942-9DDC-07A6718FADB4}"/>
              </a:ext>
            </a:extLst>
          </p:cNvPr>
          <p:cNvSpPr/>
          <p:nvPr/>
        </p:nvSpPr>
        <p:spPr>
          <a:xfrm>
            <a:off x="2846817" y="5619649"/>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E006E4-37F0-D146-A70A-B0E7E37C58FE}"/>
                  </a:ext>
                </a:extLst>
              </p:cNvPr>
              <p:cNvSpPr txBox="1"/>
              <p:nvPr/>
            </p:nvSpPr>
            <p:spPr>
              <a:xfrm>
                <a:off x="6385810" y="3025199"/>
                <a:ext cx="5223401" cy="2366738"/>
              </a:xfrm>
              <a:prstGeom prst="rect">
                <a:avLst/>
              </a:prstGeom>
              <a:noFill/>
            </p:spPr>
            <p:txBody>
              <a:bodyPr wrap="square" rtlCol="0">
                <a:spAutoFit/>
              </a:bodyPr>
              <a:lstStyle/>
              <a:p>
                <a:r>
                  <a:rPr lang="en-US" dirty="0">
                    <a:latin typeface="Helvetica" pitchFamily="2" charset="0"/>
                  </a:rPr>
                  <a:t>This is what we know about the new example:</a:t>
                </a:r>
              </a:p>
              <a:p>
                <a:endParaRPr lang="en-US" dirty="0">
                  <a:latin typeface="Helvetica" pitchFamily="2" charset="0"/>
                </a:endParaRPr>
              </a:p>
              <a:p>
                <a:r>
                  <a:rPr lang="en-US" dirty="0">
                    <a:latin typeface="Helvetica" pitchFamily="2" charset="0"/>
                  </a:rPr>
                  <a:t>Index: Santa Claus Melon</a:t>
                </a:r>
              </a:p>
              <a:p>
                <a:r>
                  <a:rPr lang="en-US" dirty="0">
                    <a:latin typeface="Helvetica" pitchFamily="2" charset="0"/>
                  </a:rPr>
                  <a:t>Sweetness = 4</a:t>
                </a:r>
              </a:p>
              <a:p>
                <a:r>
                  <a:rPr lang="en-US" dirty="0">
                    <a:latin typeface="Helvetica" pitchFamily="2" charset="0"/>
                  </a:rPr>
                  <a:t>Sourness = 1</a:t>
                </a:r>
              </a:p>
              <a:p>
                <a:r>
                  <a:rPr lang="en-US" dirty="0">
                    <a:latin typeface="Helvetica" pitchFamily="2" charset="0"/>
                  </a:rPr>
                  <a:t>Label = ?????????? </a:t>
                </a:r>
              </a:p>
              <a:p>
                <a:endParaRPr lang="en-US" dirty="0">
                  <a:latin typeface="Helvetica" pitchFamily="2"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4,1</m:t>
                              </m:r>
                            </m:e>
                          </m:d>
                        </m:e>
                      </m:d>
                      <m:r>
                        <a:rPr lang="en-US" i="1">
                          <a:latin typeface="Cambria Math" panose="02040503050406030204" pitchFamily="18" charset="0"/>
                        </a:rPr>
                        <m:t>=1</m:t>
                      </m:r>
                    </m:oMath>
                  </m:oMathPara>
                </a14:m>
                <a:endParaRPr lang="en-US" dirty="0">
                  <a:latin typeface="Helvetica" pitchFamily="2" charset="0"/>
                </a:endParaRPr>
              </a:p>
            </p:txBody>
          </p:sp>
        </mc:Choice>
        <mc:Fallback xmlns="">
          <p:sp>
            <p:nvSpPr>
              <p:cNvPr id="4" name="TextBox 3">
                <a:extLst>
                  <a:ext uri="{FF2B5EF4-FFF2-40B4-BE49-F238E27FC236}">
                    <a16:creationId xmlns:a16="http://schemas.microsoft.com/office/drawing/2014/main" id="{18E006E4-37F0-D146-A70A-B0E7E37C58FE}"/>
                  </a:ext>
                </a:extLst>
              </p:cNvPr>
              <p:cNvSpPr txBox="1">
                <a:spLocks noRot="1" noChangeAspect="1" noMove="1" noResize="1" noEditPoints="1" noAdjustHandles="1" noChangeArrowheads="1" noChangeShapeType="1" noTextEdit="1"/>
              </p:cNvSpPr>
              <p:nvPr/>
            </p:nvSpPr>
            <p:spPr>
              <a:xfrm>
                <a:off x="6385810" y="3025199"/>
                <a:ext cx="5223401" cy="2366738"/>
              </a:xfrm>
              <a:prstGeom prst="rect">
                <a:avLst/>
              </a:prstGeom>
              <a:blipFill>
                <a:blip r:embed="rId2"/>
                <a:stretch>
                  <a:fillRect l="-971" t="-53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139AA8A-C28F-B14F-9EE2-D09148F3A8F4}"/>
              </a:ext>
            </a:extLst>
          </p:cNvPr>
          <p:cNvPicPr>
            <a:picLocks noChangeAspect="1"/>
          </p:cNvPicPr>
          <p:nvPr/>
        </p:nvPicPr>
        <p:blipFill>
          <a:blip r:embed="rId3"/>
          <a:stretch>
            <a:fillRect/>
          </a:stretch>
        </p:blipFill>
        <p:spPr>
          <a:xfrm>
            <a:off x="9461378" y="0"/>
            <a:ext cx="2730622" cy="1741085"/>
          </a:xfrm>
          <a:prstGeom prst="rect">
            <a:avLst/>
          </a:prstGeom>
        </p:spPr>
      </p:pic>
      <p:sp>
        <p:nvSpPr>
          <p:cNvPr id="33" name="Oval 32">
            <a:extLst>
              <a:ext uri="{FF2B5EF4-FFF2-40B4-BE49-F238E27FC236}">
                <a16:creationId xmlns:a16="http://schemas.microsoft.com/office/drawing/2014/main" id="{F7734746-E38A-EF4A-890B-010137FA7DC1}"/>
              </a:ext>
            </a:extLst>
          </p:cNvPr>
          <p:cNvSpPr/>
          <p:nvPr/>
        </p:nvSpPr>
        <p:spPr>
          <a:xfrm>
            <a:off x="6178687" y="4077890"/>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57AB4C1D-CB4D-A74B-9C1B-DCD73ED95E46}"/>
              </a:ext>
            </a:extLst>
          </p:cNvPr>
          <p:cNvCxnSpPr>
            <a:cxnSpLocks/>
            <a:endCxn id="31" idx="0"/>
          </p:cNvCxnSpPr>
          <p:nvPr/>
        </p:nvCxnSpPr>
        <p:spPr>
          <a:xfrm>
            <a:off x="1535553" y="4011833"/>
            <a:ext cx="1392907" cy="1607816"/>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B34D1AE-29F4-D347-BF02-238AC8897337}"/>
              </a:ext>
            </a:extLst>
          </p:cNvPr>
          <p:cNvCxnSpPr>
            <a:cxnSpLocks/>
            <a:endCxn id="31" idx="0"/>
          </p:cNvCxnSpPr>
          <p:nvPr/>
        </p:nvCxnSpPr>
        <p:spPr>
          <a:xfrm>
            <a:off x="1990713" y="4029444"/>
            <a:ext cx="937747" cy="1590205"/>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A80976B-9967-B941-86E8-63A1A05AB4B5}"/>
              </a:ext>
            </a:extLst>
          </p:cNvPr>
          <p:cNvCxnSpPr>
            <a:cxnSpLocks/>
            <a:endCxn id="31" idx="0"/>
          </p:cNvCxnSpPr>
          <p:nvPr/>
        </p:nvCxnSpPr>
        <p:spPr>
          <a:xfrm>
            <a:off x="1515248" y="3521983"/>
            <a:ext cx="1413212" cy="2097666"/>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A28A54D-9E59-884A-928D-0FE7B7BF05C9}"/>
              </a:ext>
            </a:extLst>
          </p:cNvPr>
          <p:cNvCxnSpPr>
            <a:cxnSpLocks/>
            <a:stCxn id="26" idx="4"/>
          </p:cNvCxnSpPr>
          <p:nvPr/>
        </p:nvCxnSpPr>
        <p:spPr>
          <a:xfrm>
            <a:off x="2926702" y="4919010"/>
            <a:ext cx="22139" cy="691840"/>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F21A9D-2544-764F-BF3C-E702CF731ABE}"/>
              </a:ext>
            </a:extLst>
          </p:cNvPr>
          <p:cNvCxnSpPr>
            <a:cxnSpLocks/>
          </p:cNvCxnSpPr>
          <p:nvPr/>
        </p:nvCxnSpPr>
        <p:spPr>
          <a:xfrm>
            <a:off x="3008345" y="5264930"/>
            <a:ext cx="0" cy="374679"/>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3E6389A-70B7-214C-936E-E7147AF1F763}"/>
              </a:ext>
            </a:extLst>
          </p:cNvPr>
          <p:cNvCxnSpPr>
            <a:cxnSpLocks/>
            <a:stCxn id="29" idx="2"/>
          </p:cNvCxnSpPr>
          <p:nvPr/>
        </p:nvCxnSpPr>
        <p:spPr>
          <a:xfrm flipH="1">
            <a:off x="3011088" y="5698792"/>
            <a:ext cx="282934" cy="29230"/>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97BDDC9-5695-D047-85BD-EB44FE03715C}"/>
              </a:ext>
            </a:extLst>
          </p:cNvPr>
          <p:cNvCxnSpPr>
            <a:cxnSpLocks/>
            <a:stCxn id="27" idx="3"/>
          </p:cNvCxnSpPr>
          <p:nvPr/>
        </p:nvCxnSpPr>
        <p:spPr>
          <a:xfrm flipH="1">
            <a:off x="3003246" y="5771512"/>
            <a:ext cx="824948" cy="7217"/>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1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623714"/>
            <a:ext cx="10058400" cy="3849624"/>
          </a:xfrm>
        </p:spPr>
        <p:txBody>
          <a:bodyPr>
            <a:normAutofit/>
          </a:bodyPr>
          <a:lstStyle/>
          <a:p>
            <a:r>
              <a:rPr lang="en-US" sz="2400" dirty="0">
                <a:latin typeface="Helvetica" pitchFamily="2" charset="0"/>
              </a:rPr>
              <a:t>So now we can figure out the three nearest neighbors! It’s the three within the dotted line.</a:t>
            </a:r>
          </a:p>
          <a:p>
            <a:pPr lvl="1"/>
            <a:r>
              <a:rPr lang="en-US" sz="2200" dirty="0">
                <a:latin typeface="Helvetica" pitchFamily="2" charset="0"/>
              </a:rPr>
              <a:t>Watermelon (at (6,1)) was also </a:t>
            </a:r>
            <a:r>
              <a:rPr lang="en-US" sz="2200" i="1" dirty="0">
                <a:latin typeface="Helvetica" pitchFamily="2" charset="0"/>
              </a:rPr>
              <a:t>d</a:t>
            </a:r>
            <a:r>
              <a:rPr lang="en-US" sz="2200" dirty="0">
                <a:latin typeface="Helvetica" pitchFamily="2" charset="0"/>
              </a:rPr>
              <a:t>=2, but Orange (at (4,3)) won our tie (arbitrarily).</a:t>
            </a:r>
          </a:p>
        </p:txBody>
      </p:sp>
      <p:grpSp>
        <p:nvGrpSpPr>
          <p:cNvPr id="34" name="Group 33">
            <a:extLst>
              <a:ext uri="{FF2B5EF4-FFF2-40B4-BE49-F238E27FC236}">
                <a16:creationId xmlns:a16="http://schemas.microsoft.com/office/drawing/2014/main" id="{3FC94D09-156F-384B-8349-CE4E10CA1FB5}"/>
              </a:ext>
            </a:extLst>
          </p:cNvPr>
          <p:cNvGrpSpPr/>
          <p:nvPr/>
        </p:nvGrpSpPr>
        <p:grpSpPr>
          <a:xfrm>
            <a:off x="523571" y="2877575"/>
            <a:ext cx="3913518" cy="3657600"/>
            <a:chOff x="523571" y="2877575"/>
            <a:chExt cx="3913518" cy="3657600"/>
          </a:xfrm>
        </p:grpSpPr>
        <p:grpSp>
          <p:nvGrpSpPr>
            <p:cNvPr id="6" name="Group 5">
              <a:extLst>
                <a:ext uri="{FF2B5EF4-FFF2-40B4-BE49-F238E27FC236}">
                  <a16:creationId xmlns:a16="http://schemas.microsoft.com/office/drawing/2014/main" id="{5D89DFF1-22E2-B04A-A416-4CEFE322B777}"/>
                </a:ext>
              </a:extLst>
            </p:cNvPr>
            <p:cNvGrpSpPr/>
            <p:nvPr/>
          </p:nvGrpSpPr>
          <p:grpSpPr>
            <a:xfrm>
              <a:off x="523571" y="2877575"/>
              <a:ext cx="3913518" cy="3657600"/>
              <a:chOff x="281093" y="2065565"/>
              <a:chExt cx="4037818" cy="4045589"/>
            </a:xfrm>
          </p:grpSpPr>
          <p:cxnSp>
            <p:nvCxnSpPr>
              <p:cNvPr id="7" name="Straight Arrow Connector 6">
                <a:extLst>
                  <a:ext uri="{FF2B5EF4-FFF2-40B4-BE49-F238E27FC236}">
                    <a16:creationId xmlns:a16="http://schemas.microsoft.com/office/drawing/2014/main" id="{9DCA254B-5554-AB41-90F9-8CF252958C2A}"/>
                  </a:ext>
                </a:extLst>
              </p:cNvPr>
              <p:cNvCxnSpPr/>
              <p:nvPr/>
            </p:nvCxnSpPr>
            <p:spPr>
              <a:xfrm flipV="1">
                <a:off x="1254581" y="2228850"/>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29BA-CED0-4F4D-B412-216CDC6C9E0E}"/>
                  </a:ext>
                </a:extLst>
              </p:cNvPr>
              <p:cNvCxnSpPr/>
              <p:nvPr/>
            </p:nvCxnSpPr>
            <p:spPr>
              <a:xfrm flipV="1">
                <a:off x="1753966"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76F39-A625-454E-8867-E74632189AED}"/>
                  </a:ext>
                </a:extLst>
              </p:cNvPr>
              <p:cNvCxnSpPr/>
              <p:nvPr/>
            </p:nvCxnSpPr>
            <p:spPr>
              <a:xfrm flipV="1">
                <a:off x="2242463"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580135-3E74-5945-92AF-1A930361853C}"/>
                  </a:ext>
                </a:extLst>
              </p:cNvPr>
              <p:cNvCxnSpPr/>
              <p:nvPr/>
            </p:nvCxnSpPr>
            <p:spPr>
              <a:xfrm flipV="1">
                <a:off x="275001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067FE8-F3F3-5E48-A46B-7386DE937D44}"/>
                  </a:ext>
                </a:extLst>
              </p:cNvPr>
              <p:cNvCxnSpPr/>
              <p:nvPr/>
            </p:nvCxnSpPr>
            <p:spPr>
              <a:xfrm flipV="1">
                <a:off x="3233075"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56FAF-BC14-D140-8F4B-7454D85CF02D}"/>
                  </a:ext>
                </a:extLst>
              </p:cNvPr>
              <p:cNvCxnSpPr/>
              <p:nvPr/>
            </p:nvCxnSpPr>
            <p:spPr>
              <a:xfrm flipV="1">
                <a:off x="374333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703C1D-D5C1-7F4A-A5E0-E35892290C9E}"/>
                  </a:ext>
                </a:extLst>
              </p:cNvPr>
              <p:cNvCxnSpPr/>
              <p:nvPr/>
            </p:nvCxnSpPr>
            <p:spPr>
              <a:xfrm rot="5400000" flipV="1">
                <a:off x="2469699" y="984474"/>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B7F6F-30EB-BF49-995C-A55E0D166F12}"/>
                  </a:ext>
                </a:extLst>
              </p:cNvPr>
              <p:cNvCxnSpPr/>
              <p:nvPr/>
            </p:nvCxnSpPr>
            <p:spPr>
              <a:xfrm rot="5400000" flipV="1">
                <a:off x="2469700" y="148385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857E1-F651-8A4D-B9EE-D3E907FDB7B8}"/>
                  </a:ext>
                </a:extLst>
              </p:cNvPr>
              <p:cNvCxnSpPr/>
              <p:nvPr/>
            </p:nvCxnSpPr>
            <p:spPr>
              <a:xfrm rot="5400000" flipV="1">
                <a:off x="2469700" y="1972356"/>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88A6-A147-794B-9271-F2913DF89C76}"/>
                  </a:ext>
                </a:extLst>
              </p:cNvPr>
              <p:cNvCxnSpPr/>
              <p:nvPr/>
            </p:nvCxnSpPr>
            <p:spPr>
              <a:xfrm rot="5400000" flipV="1">
                <a:off x="2469700" y="247990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46B0E8-7FCC-1848-B988-328589C8FDC2}"/>
                  </a:ext>
                </a:extLst>
              </p:cNvPr>
              <p:cNvCxnSpPr/>
              <p:nvPr/>
            </p:nvCxnSpPr>
            <p:spPr>
              <a:xfrm rot="5400000" flipV="1">
                <a:off x="2469700" y="2962968"/>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C43112-2078-3443-B871-74FDF55EAE3D}"/>
                  </a:ext>
                </a:extLst>
              </p:cNvPr>
              <p:cNvCxnSpPr/>
              <p:nvPr/>
            </p:nvCxnSpPr>
            <p:spPr>
              <a:xfrm rot="5400000" flipV="1">
                <a:off x="2469700" y="347322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CBF2D2-5777-814B-94B9-67F24F547342}"/>
                  </a:ext>
                </a:extLst>
              </p:cNvPr>
              <p:cNvCxnSpPr/>
              <p:nvPr/>
            </p:nvCxnSpPr>
            <p:spPr>
              <a:xfrm flipV="1">
                <a:off x="751116" y="2065565"/>
                <a:ext cx="0" cy="36004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7F2606-AA61-2546-8B1C-FF890293EB77}"/>
                  </a:ext>
                </a:extLst>
              </p:cNvPr>
              <p:cNvCxnSpPr/>
              <p:nvPr/>
            </p:nvCxnSpPr>
            <p:spPr>
              <a:xfrm>
                <a:off x="751116" y="5666016"/>
                <a:ext cx="35677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83D74-0497-F541-A522-A7EC0BB5E29A}"/>
                  </a:ext>
                </a:extLst>
              </p:cNvPr>
              <p:cNvSpPr txBox="1"/>
              <p:nvPr/>
            </p:nvSpPr>
            <p:spPr>
              <a:xfrm>
                <a:off x="2000660" y="5649489"/>
                <a:ext cx="93807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p:txBody>
          </p:sp>
          <p:sp>
            <p:nvSpPr>
              <p:cNvPr id="22" name="TextBox 21">
                <a:extLst>
                  <a:ext uri="{FF2B5EF4-FFF2-40B4-BE49-F238E27FC236}">
                    <a16:creationId xmlns:a16="http://schemas.microsoft.com/office/drawing/2014/main" id="{40971090-A899-5544-806D-95399EB0BCBB}"/>
                  </a:ext>
                </a:extLst>
              </p:cNvPr>
              <p:cNvSpPr txBox="1"/>
              <p:nvPr/>
            </p:nvSpPr>
            <p:spPr>
              <a:xfrm rot="16200000">
                <a:off x="127846" y="3716598"/>
                <a:ext cx="768159"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p:txBody>
          </p:sp>
        </p:grpSp>
        <p:sp>
          <p:nvSpPr>
            <p:cNvPr id="23" name="Oval 22">
              <a:extLst>
                <a:ext uri="{FF2B5EF4-FFF2-40B4-BE49-F238E27FC236}">
                  <a16:creationId xmlns:a16="http://schemas.microsoft.com/office/drawing/2014/main" id="{60855A64-ECCF-7745-9E6D-4A1932A4449F}"/>
                </a:ext>
              </a:extLst>
            </p:cNvPr>
            <p:cNvSpPr/>
            <p:nvPr/>
          </p:nvSpPr>
          <p:spPr>
            <a:xfrm>
              <a:off x="1386398" y="3353246"/>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6390F6-7258-F744-9016-CCA7E8290DC3}"/>
                </a:ext>
              </a:extLst>
            </p:cNvPr>
            <p:cNvSpPr/>
            <p:nvPr/>
          </p:nvSpPr>
          <p:spPr>
            <a:xfrm>
              <a:off x="1389128" y="384854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5EB3B9C-469C-584F-B0DD-595F1E5FBEA3}"/>
                </a:ext>
              </a:extLst>
            </p:cNvPr>
            <p:cNvSpPr/>
            <p:nvPr/>
          </p:nvSpPr>
          <p:spPr>
            <a:xfrm>
              <a:off x="1889863" y="385670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AA79A-5D86-AA46-8356-06BC3E135045}"/>
                </a:ext>
              </a:extLst>
            </p:cNvPr>
            <p:cNvSpPr/>
            <p:nvPr/>
          </p:nvSpPr>
          <p:spPr>
            <a:xfrm>
              <a:off x="2845059" y="4755724"/>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97F065-40B3-DD41-8FFA-60A5097F2708}"/>
                </a:ext>
              </a:extLst>
            </p:cNvPr>
            <p:cNvSpPr/>
            <p:nvPr/>
          </p:nvSpPr>
          <p:spPr>
            <a:xfrm>
              <a:off x="3804281" y="563213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C6E4F4-AA63-3242-9805-60BBEA8611E0}"/>
                </a:ext>
              </a:extLst>
            </p:cNvPr>
            <p:cNvSpPr/>
            <p:nvPr/>
          </p:nvSpPr>
          <p:spPr>
            <a:xfrm>
              <a:off x="2845059" y="5154897"/>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D0A420-9ED0-A642-9BB4-488B873493C2}"/>
                </a:ext>
              </a:extLst>
            </p:cNvPr>
            <p:cNvSpPr/>
            <p:nvPr/>
          </p:nvSpPr>
          <p:spPr>
            <a:xfrm>
              <a:off x="3294022" y="56171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51B0C017-4E0B-C942-9DDC-07A6718FADB4}"/>
              </a:ext>
            </a:extLst>
          </p:cNvPr>
          <p:cNvSpPr/>
          <p:nvPr/>
        </p:nvSpPr>
        <p:spPr>
          <a:xfrm>
            <a:off x="2846817" y="5619649"/>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8E006E4-37F0-D146-A70A-B0E7E37C58FE}"/>
              </a:ext>
            </a:extLst>
          </p:cNvPr>
          <p:cNvSpPr txBox="1"/>
          <p:nvPr/>
        </p:nvSpPr>
        <p:spPr>
          <a:xfrm>
            <a:off x="6385810" y="3025199"/>
            <a:ext cx="5623690" cy="3139321"/>
          </a:xfrm>
          <a:prstGeom prst="rect">
            <a:avLst/>
          </a:prstGeom>
          <a:noFill/>
        </p:spPr>
        <p:txBody>
          <a:bodyPr wrap="square" rtlCol="0">
            <a:spAutoFit/>
          </a:bodyPr>
          <a:lstStyle/>
          <a:p>
            <a:r>
              <a:rPr lang="en-US" dirty="0">
                <a:latin typeface="Helvetica" pitchFamily="2" charset="0"/>
              </a:rPr>
              <a:t>This is what we know about the new example:</a:t>
            </a:r>
          </a:p>
          <a:p>
            <a:endParaRPr lang="en-US" dirty="0">
              <a:latin typeface="Helvetica" pitchFamily="2" charset="0"/>
            </a:endParaRPr>
          </a:p>
          <a:p>
            <a:r>
              <a:rPr lang="en-US" dirty="0">
                <a:latin typeface="Helvetica" pitchFamily="2" charset="0"/>
              </a:rPr>
              <a:t>Index: Santa Claus Melon</a:t>
            </a:r>
          </a:p>
          <a:p>
            <a:r>
              <a:rPr lang="en-US" dirty="0">
                <a:latin typeface="Helvetica" pitchFamily="2" charset="0"/>
              </a:rPr>
              <a:t>Sweetness = 4</a:t>
            </a:r>
          </a:p>
          <a:p>
            <a:r>
              <a:rPr lang="en-US" dirty="0">
                <a:latin typeface="Helvetica" pitchFamily="2" charset="0"/>
              </a:rPr>
              <a:t>Sourness = 1</a:t>
            </a:r>
          </a:p>
          <a:p>
            <a:r>
              <a:rPr lang="en-US" dirty="0">
                <a:latin typeface="Helvetica" pitchFamily="2" charset="0"/>
              </a:rPr>
              <a:t>Label = ?????????? </a:t>
            </a:r>
          </a:p>
          <a:p>
            <a:endParaRPr lang="en-US" dirty="0">
              <a:latin typeface="Helvetica" pitchFamily="2" charset="0"/>
            </a:endParaRPr>
          </a:p>
          <a:p>
            <a:r>
              <a:rPr lang="en-US" dirty="0">
                <a:latin typeface="Helvetica" pitchFamily="2" charset="0"/>
              </a:rPr>
              <a:t>The three nearest neighbors:</a:t>
            </a:r>
          </a:p>
          <a:p>
            <a:pPr marL="285750" indent="-285750">
              <a:buFont typeface="Arial" panose="020B0604020202020204" pitchFamily="34" charset="0"/>
              <a:buChar char="•"/>
            </a:pPr>
            <a:r>
              <a:rPr lang="en-US" dirty="0">
                <a:latin typeface="Helvetica" pitchFamily="2" charset="0"/>
              </a:rPr>
              <a:t>Cantaloupe </a:t>
            </a:r>
            <a:r>
              <a:rPr lang="en-US" i="1" dirty="0">
                <a:latin typeface="Helvetica" pitchFamily="2" charset="0"/>
              </a:rPr>
              <a:t>(d</a:t>
            </a:r>
            <a:r>
              <a:rPr lang="en-US" dirty="0">
                <a:latin typeface="Helvetica" pitchFamily="2" charset="0"/>
              </a:rPr>
              <a:t> = 1)</a:t>
            </a:r>
          </a:p>
          <a:p>
            <a:pPr marL="285750" indent="-285750">
              <a:buFont typeface="Arial" panose="020B0604020202020204" pitchFamily="34" charset="0"/>
              <a:buChar char="•"/>
            </a:pPr>
            <a:r>
              <a:rPr lang="en-US" dirty="0">
                <a:latin typeface="Helvetica" pitchFamily="2" charset="0"/>
              </a:rPr>
              <a:t>Honeydew (</a:t>
            </a:r>
            <a:r>
              <a:rPr lang="en-US" i="1" dirty="0">
                <a:latin typeface="Helvetica" pitchFamily="2" charset="0"/>
              </a:rPr>
              <a:t>d</a:t>
            </a:r>
            <a:r>
              <a:rPr lang="en-US" dirty="0">
                <a:latin typeface="Helvetica" pitchFamily="2" charset="0"/>
              </a:rPr>
              <a:t> = 1)</a:t>
            </a:r>
          </a:p>
          <a:p>
            <a:pPr marL="285750" indent="-285750">
              <a:buFont typeface="Arial" panose="020B0604020202020204" pitchFamily="34" charset="0"/>
              <a:buChar char="•"/>
            </a:pPr>
            <a:r>
              <a:rPr lang="en-US" dirty="0">
                <a:latin typeface="Helvetica" pitchFamily="2" charset="0"/>
              </a:rPr>
              <a:t>Orange (</a:t>
            </a:r>
            <a:r>
              <a:rPr lang="en-US" i="1" dirty="0">
                <a:latin typeface="Helvetica" pitchFamily="2" charset="0"/>
              </a:rPr>
              <a:t>d</a:t>
            </a:r>
            <a:r>
              <a:rPr lang="en-US" dirty="0">
                <a:latin typeface="Helvetica" pitchFamily="2" charset="0"/>
              </a:rPr>
              <a:t> = 2)</a:t>
            </a:r>
          </a:p>
        </p:txBody>
      </p:sp>
      <p:pic>
        <p:nvPicPr>
          <p:cNvPr id="5" name="Picture 4">
            <a:extLst>
              <a:ext uri="{FF2B5EF4-FFF2-40B4-BE49-F238E27FC236}">
                <a16:creationId xmlns:a16="http://schemas.microsoft.com/office/drawing/2014/main" id="{8139AA8A-C28F-B14F-9EE2-D09148F3A8F4}"/>
              </a:ext>
            </a:extLst>
          </p:cNvPr>
          <p:cNvPicPr>
            <a:picLocks noChangeAspect="1"/>
          </p:cNvPicPr>
          <p:nvPr/>
        </p:nvPicPr>
        <p:blipFill>
          <a:blip r:embed="rId2"/>
          <a:stretch>
            <a:fillRect/>
          </a:stretch>
        </p:blipFill>
        <p:spPr>
          <a:xfrm>
            <a:off x="9461378" y="0"/>
            <a:ext cx="2730622" cy="1741085"/>
          </a:xfrm>
          <a:prstGeom prst="rect">
            <a:avLst/>
          </a:prstGeom>
        </p:spPr>
      </p:pic>
      <p:sp>
        <p:nvSpPr>
          <p:cNvPr id="33" name="Oval 32">
            <a:extLst>
              <a:ext uri="{FF2B5EF4-FFF2-40B4-BE49-F238E27FC236}">
                <a16:creationId xmlns:a16="http://schemas.microsoft.com/office/drawing/2014/main" id="{F7734746-E38A-EF4A-890B-010137FA7DC1}"/>
              </a:ext>
            </a:extLst>
          </p:cNvPr>
          <p:cNvSpPr/>
          <p:nvPr/>
        </p:nvSpPr>
        <p:spPr>
          <a:xfrm>
            <a:off x="6178687" y="4077890"/>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831C3AE4-8417-7F4E-9F79-AE366F2C2860}"/>
              </a:ext>
            </a:extLst>
          </p:cNvPr>
          <p:cNvSpPr/>
          <p:nvPr/>
        </p:nvSpPr>
        <p:spPr>
          <a:xfrm>
            <a:off x="2609071" y="4419328"/>
            <a:ext cx="1035853" cy="1586622"/>
          </a:xfrm>
          <a:custGeom>
            <a:avLst/>
            <a:gdLst>
              <a:gd name="connsiteX0" fmla="*/ 298786 w 1035853"/>
              <a:gd name="connsiteY0" fmla="*/ 52 h 1586622"/>
              <a:gd name="connsiteX1" fmla="*/ 558762 w 1035853"/>
              <a:gd name="connsiteY1" fmla="*/ 260029 h 1586622"/>
              <a:gd name="connsiteX2" fmla="*/ 720127 w 1035853"/>
              <a:gd name="connsiteY2" fmla="*/ 824805 h 1586622"/>
              <a:gd name="connsiteX3" fmla="*/ 1024927 w 1035853"/>
              <a:gd name="connsiteY3" fmla="*/ 1192358 h 1586622"/>
              <a:gd name="connsiteX4" fmla="*/ 935280 w 1035853"/>
              <a:gd name="connsiteY4" fmla="*/ 1550946 h 1586622"/>
              <a:gd name="connsiteX5" fmla="*/ 621515 w 1035853"/>
              <a:gd name="connsiteY5" fmla="*/ 1524052 h 1586622"/>
              <a:gd name="connsiteX6" fmla="*/ 460151 w 1035853"/>
              <a:gd name="connsiteY6" fmla="*/ 1111676 h 1586622"/>
              <a:gd name="connsiteX7" fmla="*/ 65704 w 1035853"/>
              <a:gd name="connsiteY7" fmla="*/ 914452 h 1586622"/>
              <a:gd name="connsiteX8" fmla="*/ 20880 w 1035853"/>
              <a:gd name="connsiteY8" fmla="*/ 277958 h 1586622"/>
              <a:gd name="connsiteX9" fmla="*/ 298786 w 1035853"/>
              <a:gd name="connsiteY9" fmla="*/ 52 h 15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5853" h="1586622">
                <a:moveTo>
                  <a:pt x="298786" y="52"/>
                </a:moveTo>
                <a:cubicBezTo>
                  <a:pt x="388433" y="-2936"/>
                  <a:pt x="488539" y="122570"/>
                  <a:pt x="558762" y="260029"/>
                </a:cubicBezTo>
                <a:cubicBezTo>
                  <a:pt x="628986" y="397488"/>
                  <a:pt x="642433" y="669417"/>
                  <a:pt x="720127" y="824805"/>
                </a:cubicBezTo>
                <a:cubicBezTo>
                  <a:pt x="797821" y="980193"/>
                  <a:pt x="989068" y="1071335"/>
                  <a:pt x="1024927" y="1192358"/>
                </a:cubicBezTo>
                <a:cubicBezTo>
                  <a:pt x="1060786" y="1313382"/>
                  <a:pt x="1002515" y="1495664"/>
                  <a:pt x="935280" y="1550946"/>
                </a:cubicBezTo>
                <a:cubicBezTo>
                  <a:pt x="868045" y="1606228"/>
                  <a:pt x="700703" y="1597264"/>
                  <a:pt x="621515" y="1524052"/>
                </a:cubicBezTo>
                <a:cubicBezTo>
                  <a:pt x="542327" y="1450840"/>
                  <a:pt x="552786" y="1213276"/>
                  <a:pt x="460151" y="1111676"/>
                </a:cubicBezTo>
                <a:cubicBezTo>
                  <a:pt x="367516" y="1010076"/>
                  <a:pt x="138916" y="1053405"/>
                  <a:pt x="65704" y="914452"/>
                </a:cubicBezTo>
                <a:cubicBezTo>
                  <a:pt x="-7508" y="775499"/>
                  <a:pt x="-14979" y="430358"/>
                  <a:pt x="20880" y="277958"/>
                </a:cubicBezTo>
                <a:cubicBezTo>
                  <a:pt x="56739" y="125558"/>
                  <a:pt x="209139" y="3040"/>
                  <a:pt x="298786" y="52"/>
                </a:cubicBezTo>
                <a:close/>
              </a:path>
            </a:pathLst>
          </a:cu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297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KNN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25965" y="1495322"/>
            <a:ext cx="10058400" cy="3849624"/>
          </a:xfrm>
        </p:spPr>
        <p:txBody>
          <a:bodyPr>
            <a:normAutofit/>
          </a:bodyPr>
          <a:lstStyle/>
          <a:p>
            <a:r>
              <a:rPr lang="en-US" sz="2400" dirty="0">
                <a:latin typeface="Helvetica" pitchFamily="2" charset="0"/>
              </a:rPr>
              <a:t>And we use that to label our new example!</a:t>
            </a:r>
          </a:p>
          <a:p>
            <a:r>
              <a:rPr lang="en-US" sz="2400" dirty="0">
                <a:latin typeface="Helvetica" pitchFamily="2" charset="0"/>
              </a:rPr>
              <a:t>Two neighbors were melons and one was citrus. Melon wins!</a:t>
            </a:r>
          </a:p>
        </p:txBody>
      </p:sp>
      <p:grpSp>
        <p:nvGrpSpPr>
          <p:cNvPr id="34" name="Group 33">
            <a:extLst>
              <a:ext uri="{FF2B5EF4-FFF2-40B4-BE49-F238E27FC236}">
                <a16:creationId xmlns:a16="http://schemas.microsoft.com/office/drawing/2014/main" id="{3FC94D09-156F-384B-8349-CE4E10CA1FB5}"/>
              </a:ext>
            </a:extLst>
          </p:cNvPr>
          <p:cNvGrpSpPr/>
          <p:nvPr/>
        </p:nvGrpSpPr>
        <p:grpSpPr>
          <a:xfrm>
            <a:off x="523571" y="2877575"/>
            <a:ext cx="3913518" cy="3657600"/>
            <a:chOff x="523571" y="2877575"/>
            <a:chExt cx="3913518" cy="3657600"/>
          </a:xfrm>
        </p:grpSpPr>
        <p:grpSp>
          <p:nvGrpSpPr>
            <p:cNvPr id="6" name="Group 5">
              <a:extLst>
                <a:ext uri="{FF2B5EF4-FFF2-40B4-BE49-F238E27FC236}">
                  <a16:creationId xmlns:a16="http://schemas.microsoft.com/office/drawing/2014/main" id="{5D89DFF1-22E2-B04A-A416-4CEFE322B777}"/>
                </a:ext>
              </a:extLst>
            </p:cNvPr>
            <p:cNvGrpSpPr/>
            <p:nvPr/>
          </p:nvGrpSpPr>
          <p:grpSpPr>
            <a:xfrm>
              <a:off x="523571" y="2877575"/>
              <a:ext cx="3913518" cy="3657600"/>
              <a:chOff x="281093" y="2065565"/>
              <a:chExt cx="4037818" cy="4045589"/>
            </a:xfrm>
          </p:grpSpPr>
          <p:cxnSp>
            <p:nvCxnSpPr>
              <p:cNvPr id="7" name="Straight Arrow Connector 6">
                <a:extLst>
                  <a:ext uri="{FF2B5EF4-FFF2-40B4-BE49-F238E27FC236}">
                    <a16:creationId xmlns:a16="http://schemas.microsoft.com/office/drawing/2014/main" id="{9DCA254B-5554-AB41-90F9-8CF252958C2A}"/>
                  </a:ext>
                </a:extLst>
              </p:cNvPr>
              <p:cNvCxnSpPr/>
              <p:nvPr/>
            </p:nvCxnSpPr>
            <p:spPr>
              <a:xfrm flipV="1">
                <a:off x="1254581" y="2228850"/>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29BA-CED0-4F4D-B412-216CDC6C9E0E}"/>
                  </a:ext>
                </a:extLst>
              </p:cNvPr>
              <p:cNvCxnSpPr/>
              <p:nvPr/>
            </p:nvCxnSpPr>
            <p:spPr>
              <a:xfrm flipV="1">
                <a:off x="1753966"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76F39-A625-454E-8867-E74632189AED}"/>
                  </a:ext>
                </a:extLst>
              </p:cNvPr>
              <p:cNvCxnSpPr/>
              <p:nvPr/>
            </p:nvCxnSpPr>
            <p:spPr>
              <a:xfrm flipV="1">
                <a:off x="2242463"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580135-3E74-5945-92AF-1A930361853C}"/>
                  </a:ext>
                </a:extLst>
              </p:cNvPr>
              <p:cNvCxnSpPr/>
              <p:nvPr/>
            </p:nvCxnSpPr>
            <p:spPr>
              <a:xfrm flipV="1">
                <a:off x="275001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067FE8-F3F3-5E48-A46B-7386DE937D44}"/>
                  </a:ext>
                </a:extLst>
              </p:cNvPr>
              <p:cNvCxnSpPr/>
              <p:nvPr/>
            </p:nvCxnSpPr>
            <p:spPr>
              <a:xfrm flipV="1">
                <a:off x="3233075"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56FAF-BC14-D140-8F4B-7454D85CF02D}"/>
                  </a:ext>
                </a:extLst>
              </p:cNvPr>
              <p:cNvCxnSpPr/>
              <p:nvPr/>
            </p:nvCxnSpPr>
            <p:spPr>
              <a:xfrm flipV="1">
                <a:off x="374333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703C1D-D5C1-7F4A-A5E0-E35892290C9E}"/>
                  </a:ext>
                </a:extLst>
              </p:cNvPr>
              <p:cNvCxnSpPr/>
              <p:nvPr/>
            </p:nvCxnSpPr>
            <p:spPr>
              <a:xfrm rot="5400000" flipV="1">
                <a:off x="2469699" y="984474"/>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B7F6F-30EB-BF49-995C-A55E0D166F12}"/>
                  </a:ext>
                </a:extLst>
              </p:cNvPr>
              <p:cNvCxnSpPr/>
              <p:nvPr/>
            </p:nvCxnSpPr>
            <p:spPr>
              <a:xfrm rot="5400000" flipV="1">
                <a:off x="2469700" y="148385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857E1-F651-8A4D-B9EE-D3E907FDB7B8}"/>
                  </a:ext>
                </a:extLst>
              </p:cNvPr>
              <p:cNvCxnSpPr/>
              <p:nvPr/>
            </p:nvCxnSpPr>
            <p:spPr>
              <a:xfrm rot="5400000" flipV="1">
                <a:off x="2469700" y="1972356"/>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88A6-A147-794B-9271-F2913DF89C76}"/>
                  </a:ext>
                </a:extLst>
              </p:cNvPr>
              <p:cNvCxnSpPr/>
              <p:nvPr/>
            </p:nvCxnSpPr>
            <p:spPr>
              <a:xfrm rot="5400000" flipV="1">
                <a:off x="2469700" y="247990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46B0E8-7FCC-1848-B988-328589C8FDC2}"/>
                  </a:ext>
                </a:extLst>
              </p:cNvPr>
              <p:cNvCxnSpPr/>
              <p:nvPr/>
            </p:nvCxnSpPr>
            <p:spPr>
              <a:xfrm rot="5400000" flipV="1">
                <a:off x="2469700" y="2962968"/>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C43112-2078-3443-B871-74FDF55EAE3D}"/>
                  </a:ext>
                </a:extLst>
              </p:cNvPr>
              <p:cNvCxnSpPr/>
              <p:nvPr/>
            </p:nvCxnSpPr>
            <p:spPr>
              <a:xfrm rot="5400000" flipV="1">
                <a:off x="2469700" y="347322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CBF2D2-5777-814B-94B9-67F24F547342}"/>
                  </a:ext>
                </a:extLst>
              </p:cNvPr>
              <p:cNvCxnSpPr/>
              <p:nvPr/>
            </p:nvCxnSpPr>
            <p:spPr>
              <a:xfrm flipV="1">
                <a:off x="751116" y="2065565"/>
                <a:ext cx="0" cy="36004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7F2606-AA61-2546-8B1C-FF890293EB77}"/>
                  </a:ext>
                </a:extLst>
              </p:cNvPr>
              <p:cNvCxnSpPr/>
              <p:nvPr/>
            </p:nvCxnSpPr>
            <p:spPr>
              <a:xfrm>
                <a:off x="751116" y="5666016"/>
                <a:ext cx="35677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83D74-0497-F541-A522-A7EC0BB5E29A}"/>
                  </a:ext>
                </a:extLst>
              </p:cNvPr>
              <p:cNvSpPr txBox="1"/>
              <p:nvPr/>
            </p:nvSpPr>
            <p:spPr>
              <a:xfrm>
                <a:off x="2000660" y="5649489"/>
                <a:ext cx="93807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p:txBody>
          </p:sp>
          <p:sp>
            <p:nvSpPr>
              <p:cNvPr id="22" name="TextBox 21">
                <a:extLst>
                  <a:ext uri="{FF2B5EF4-FFF2-40B4-BE49-F238E27FC236}">
                    <a16:creationId xmlns:a16="http://schemas.microsoft.com/office/drawing/2014/main" id="{40971090-A899-5544-806D-95399EB0BCBB}"/>
                  </a:ext>
                </a:extLst>
              </p:cNvPr>
              <p:cNvSpPr txBox="1"/>
              <p:nvPr/>
            </p:nvSpPr>
            <p:spPr>
              <a:xfrm rot="16200000">
                <a:off x="127846" y="3716598"/>
                <a:ext cx="768159"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p:txBody>
          </p:sp>
        </p:grpSp>
        <p:sp>
          <p:nvSpPr>
            <p:cNvPr id="23" name="Oval 22">
              <a:extLst>
                <a:ext uri="{FF2B5EF4-FFF2-40B4-BE49-F238E27FC236}">
                  <a16:creationId xmlns:a16="http://schemas.microsoft.com/office/drawing/2014/main" id="{60855A64-ECCF-7745-9E6D-4A1932A4449F}"/>
                </a:ext>
              </a:extLst>
            </p:cNvPr>
            <p:cNvSpPr/>
            <p:nvPr/>
          </p:nvSpPr>
          <p:spPr>
            <a:xfrm>
              <a:off x="1386398" y="3353246"/>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6390F6-7258-F744-9016-CCA7E8290DC3}"/>
                </a:ext>
              </a:extLst>
            </p:cNvPr>
            <p:cNvSpPr/>
            <p:nvPr/>
          </p:nvSpPr>
          <p:spPr>
            <a:xfrm>
              <a:off x="1389128" y="384854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5EB3B9C-469C-584F-B0DD-595F1E5FBEA3}"/>
                </a:ext>
              </a:extLst>
            </p:cNvPr>
            <p:cNvSpPr/>
            <p:nvPr/>
          </p:nvSpPr>
          <p:spPr>
            <a:xfrm>
              <a:off x="1889863" y="385670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AA79A-5D86-AA46-8356-06BC3E135045}"/>
                </a:ext>
              </a:extLst>
            </p:cNvPr>
            <p:cNvSpPr/>
            <p:nvPr/>
          </p:nvSpPr>
          <p:spPr>
            <a:xfrm>
              <a:off x="2845059" y="4755724"/>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97F065-40B3-DD41-8FFA-60A5097F2708}"/>
                </a:ext>
              </a:extLst>
            </p:cNvPr>
            <p:cNvSpPr/>
            <p:nvPr/>
          </p:nvSpPr>
          <p:spPr>
            <a:xfrm>
              <a:off x="3804281" y="563213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C6E4F4-AA63-3242-9805-60BBEA8611E0}"/>
                </a:ext>
              </a:extLst>
            </p:cNvPr>
            <p:cNvSpPr/>
            <p:nvPr/>
          </p:nvSpPr>
          <p:spPr>
            <a:xfrm>
              <a:off x="2845059" y="5154897"/>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D0A420-9ED0-A642-9BB4-488B873493C2}"/>
                </a:ext>
              </a:extLst>
            </p:cNvPr>
            <p:cNvSpPr/>
            <p:nvPr/>
          </p:nvSpPr>
          <p:spPr>
            <a:xfrm>
              <a:off x="3294022" y="56171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51B0C017-4E0B-C942-9DDC-07A6718FADB4}"/>
              </a:ext>
            </a:extLst>
          </p:cNvPr>
          <p:cNvSpPr/>
          <p:nvPr/>
        </p:nvSpPr>
        <p:spPr>
          <a:xfrm>
            <a:off x="2846817" y="56196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8E006E4-37F0-D146-A70A-B0E7E37C58FE}"/>
              </a:ext>
            </a:extLst>
          </p:cNvPr>
          <p:cNvSpPr txBox="1"/>
          <p:nvPr/>
        </p:nvSpPr>
        <p:spPr>
          <a:xfrm>
            <a:off x="6096000" y="2732301"/>
            <a:ext cx="5623690" cy="3693319"/>
          </a:xfrm>
          <a:prstGeom prst="rect">
            <a:avLst/>
          </a:prstGeom>
          <a:noFill/>
        </p:spPr>
        <p:txBody>
          <a:bodyPr wrap="square" rtlCol="0">
            <a:spAutoFit/>
          </a:bodyPr>
          <a:lstStyle/>
          <a:p>
            <a:r>
              <a:rPr lang="en-US" dirty="0">
                <a:latin typeface="Helvetica" pitchFamily="2" charset="0"/>
              </a:rPr>
              <a:t>This is what we know about the new example:</a:t>
            </a:r>
          </a:p>
          <a:p>
            <a:endParaRPr lang="en-US" dirty="0">
              <a:latin typeface="Helvetica" pitchFamily="2" charset="0"/>
            </a:endParaRPr>
          </a:p>
          <a:p>
            <a:r>
              <a:rPr lang="en-US" dirty="0">
                <a:latin typeface="Helvetica" pitchFamily="2" charset="0"/>
              </a:rPr>
              <a:t>Index: Santa Claus Melon</a:t>
            </a:r>
          </a:p>
          <a:p>
            <a:r>
              <a:rPr lang="en-US" dirty="0">
                <a:latin typeface="Helvetica" pitchFamily="2" charset="0"/>
              </a:rPr>
              <a:t>Sweetness = 4</a:t>
            </a:r>
          </a:p>
          <a:p>
            <a:r>
              <a:rPr lang="en-US" dirty="0">
                <a:latin typeface="Helvetica" pitchFamily="2" charset="0"/>
              </a:rPr>
              <a:t>Sourness = 1</a:t>
            </a:r>
          </a:p>
          <a:p>
            <a:r>
              <a:rPr lang="en-US" dirty="0">
                <a:latin typeface="Helvetica" pitchFamily="2" charset="0"/>
              </a:rPr>
              <a:t>Label = </a:t>
            </a:r>
            <a:r>
              <a:rPr lang="en-US" b="1" dirty="0">
                <a:solidFill>
                  <a:srgbClr val="FF0000"/>
                </a:solidFill>
                <a:latin typeface="Helvetica" pitchFamily="2" charset="0"/>
              </a:rPr>
              <a:t>Melon</a:t>
            </a:r>
            <a:r>
              <a:rPr lang="en-US" dirty="0">
                <a:latin typeface="Helvetica" pitchFamily="2" charset="0"/>
              </a:rPr>
              <a:t> </a:t>
            </a:r>
          </a:p>
          <a:p>
            <a:endParaRPr lang="en-US" dirty="0">
              <a:latin typeface="Helvetica" pitchFamily="2" charset="0"/>
            </a:endParaRPr>
          </a:p>
          <a:p>
            <a:r>
              <a:rPr lang="en-US" dirty="0">
                <a:latin typeface="Helvetica" pitchFamily="2" charset="0"/>
              </a:rPr>
              <a:t>Neighbor 1: Cantaloupe (melon)</a:t>
            </a:r>
          </a:p>
          <a:p>
            <a:r>
              <a:rPr lang="en-US" dirty="0">
                <a:latin typeface="Helvetica" pitchFamily="2" charset="0"/>
              </a:rPr>
              <a:t>Neighbor 2: Honeydew (melon)</a:t>
            </a:r>
          </a:p>
          <a:p>
            <a:r>
              <a:rPr lang="en-US" dirty="0">
                <a:latin typeface="Helvetica" pitchFamily="2" charset="0"/>
              </a:rPr>
              <a:t>Neighbor 3: Orange (citrus)</a:t>
            </a:r>
          </a:p>
          <a:p>
            <a:endParaRPr lang="en-US" dirty="0">
              <a:latin typeface="Helvetica" pitchFamily="2" charset="0"/>
            </a:endParaRPr>
          </a:p>
          <a:p>
            <a:r>
              <a:rPr lang="en-US" dirty="0">
                <a:latin typeface="Helvetica" pitchFamily="2" charset="0"/>
              </a:rPr>
              <a:t>By majority vote (2 for melon 1 for citrus), we classify Santa Clause Melon as a melon!</a:t>
            </a:r>
          </a:p>
        </p:txBody>
      </p:sp>
      <p:pic>
        <p:nvPicPr>
          <p:cNvPr id="5" name="Picture 4">
            <a:extLst>
              <a:ext uri="{FF2B5EF4-FFF2-40B4-BE49-F238E27FC236}">
                <a16:creationId xmlns:a16="http://schemas.microsoft.com/office/drawing/2014/main" id="{8139AA8A-C28F-B14F-9EE2-D09148F3A8F4}"/>
              </a:ext>
            </a:extLst>
          </p:cNvPr>
          <p:cNvPicPr>
            <a:picLocks noChangeAspect="1"/>
          </p:cNvPicPr>
          <p:nvPr/>
        </p:nvPicPr>
        <p:blipFill>
          <a:blip r:embed="rId2"/>
          <a:stretch>
            <a:fillRect/>
          </a:stretch>
        </p:blipFill>
        <p:spPr>
          <a:xfrm>
            <a:off x="9461378" y="0"/>
            <a:ext cx="2730622" cy="1741085"/>
          </a:xfrm>
          <a:prstGeom prst="rect">
            <a:avLst/>
          </a:prstGeom>
        </p:spPr>
      </p:pic>
      <p:sp>
        <p:nvSpPr>
          <p:cNvPr id="33" name="Oval 32">
            <a:extLst>
              <a:ext uri="{FF2B5EF4-FFF2-40B4-BE49-F238E27FC236}">
                <a16:creationId xmlns:a16="http://schemas.microsoft.com/office/drawing/2014/main" id="{F7734746-E38A-EF4A-890B-010137FA7DC1}"/>
              </a:ext>
            </a:extLst>
          </p:cNvPr>
          <p:cNvSpPr/>
          <p:nvPr/>
        </p:nvSpPr>
        <p:spPr>
          <a:xfrm>
            <a:off x="5664750" y="3766904"/>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2DF89D7D-E512-D64F-9A97-04BE3127285A}"/>
              </a:ext>
            </a:extLst>
          </p:cNvPr>
          <p:cNvSpPr/>
          <p:nvPr/>
        </p:nvSpPr>
        <p:spPr>
          <a:xfrm>
            <a:off x="2622326" y="4505151"/>
            <a:ext cx="1037088" cy="1577176"/>
          </a:xfrm>
          <a:custGeom>
            <a:avLst/>
            <a:gdLst>
              <a:gd name="connsiteX0" fmla="*/ 298786 w 1035853"/>
              <a:gd name="connsiteY0" fmla="*/ 52 h 1586622"/>
              <a:gd name="connsiteX1" fmla="*/ 558762 w 1035853"/>
              <a:gd name="connsiteY1" fmla="*/ 260029 h 1586622"/>
              <a:gd name="connsiteX2" fmla="*/ 720127 w 1035853"/>
              <a:gd name="connsiteY2" fmla="*/ 824805 h 1586622"/>
              <a:gd name="connsiteX3" fmla="*/ 1024927 w 1035853"/>
              <a:gd name="connsiteY3" fmla="*/ 1192358 h 1586622"/>
              <a:gd name="connsiteX4" fmla="*/ 935280 w 1035853"/>
              <a:gd name="connsiteY4" fmla="*/ 1550946 h 1586622"/>
              <a:gd name="connsiteX5" fmla="*/ 621515 w 1035853"/>
              <a:gd name="connsiteY5" fmla="*/ 1524052 h 1586622"/>
              <a:gd name="connsiteX6" fmla="*/ 460151 w 1035853"/>
              <a:gd name="connsiteY6" fmla="*/ 1111676 h 1586622"/>
              <a:gd name="connsiteX7" fmla="*/ 65704 w 1035853"/>
              <a:gd name="connsiteY7" fmla="*/ 914452 h 1586622"/>
              <a:gd name="connsiteX8" fmla="*/ 20880 w 1035853"/>
              <a:gd name="connsiteY8" fmla="*/ 277958 h 1586622"/>
              <a:gd name="connsiteX9" fmla="*/ 298786 w 1035853"/>
              <a:gd name="connsiteY9" fmla="*/ 52 h 1586622"/>
              <a:gd name="connsiteX0" fmla="*/ 298786 w 1035853"/>
              <a:gd name="connsiteY0" fmla="*/ 52 h 1571901"/>
              <a:gd name="connsiteX1" fmla="*/ 558762 w 1035853"/>
              <a:gd name="connsiteY1" fmla="*/ 260029 h 1571901"/>
              <a:gd name="connsiteX2" fmla="*/ 720127 w 1035853"/>
              <a:gd name="connsiteY2" fmla="*/ 824805 h 1571901"/>
              <a:gd name="connsiteX3" fmla="*/ 1024927 w 1035853"/>
              <a:gd name="connsiteY3" fmla="*/ 1192358 h 1571901"/>
              <a:gd name="connsiteX4" fmla="*/ 935280 w 1035853"/>
              <a:gd name="connsiteY4" fmla="*/ 1550946 h 1571901"/>
              <a:gd name="connsiteX5" fmla="*/ 621515 w 1035853"/>
              <a:gd name="connsiteY5" fmla="*/ 1524052 h 1571901"/>
              <a:gd name="connsiteX6" fmla="*/ 128457 w 1035853"/>
              <a:gd name="connsiteY6" fmla="*/ 1479229 h 1571901"/>
              <a:gd name="connsiteX7" fmla="*/ 65704 w 1035853"/>
              <a:gd name="connsiteY7" fmla="*/ 914452 h 1571901"/>
              <a:gd name="connsiteX8" fmla="*/ 20880 w 1035853"/>
              <a:gd name="connsiteY8" fmla="*/ 277958 h 1571901"/>
              <a:gd name="connsiteX9" fmla="*/ 298786 w 1035853"/>
              <a:gd name="connsiteY9" fmla="*/ 52 h 1571901"/>
              <a:gd name="connsiteX0" fmla="*/ 298786 w 1037046"/>
              <a:gd name="connsiteY0" fmla="*/ 52 h 1577176"/>
              <a:gd name="connsiteX1" fmla="*/ 558762 w 1037046"/>
              <a:gd name="connsiteY1" fmla="*/ 260029 h 1577176"/>
              <a:gd name="connsiteX2" fmla="*/ 720127 w 1037046"/>
              <a:gd name="connsiteY2" fmla="*/ 824805 h 1577176"/>
              <a:gd name="connsiteX3" fmla="*/ 1024927 w 1037046"/>
              <a:gd name="connsiteY3" fmla="*/ 1192358 h 1577176"/>
              <a:gd name="connsiteX4" fmla="*/ 935280 w 1037046"/>
              <a:gd name="connsiteY4" fmla="*/ 1550946 h 1577176"/>
              <a:gd name="connsiteX5" fmla="*/ 558762 w 1037046"/>
              <a:gd name="connsiteY5" fmla="*/ 1541981 h 1577176"/>
              <a:gd name="connsiteX6" fmla="*/ 128457 w 1037046"/>
              <a:gd name="connsiteY6" fmla="*/ 1479229 h 1577176"/>
              <a:gd name="connsiteX7" fmla="*/ 65704 w 1037046"/>
              <a:gd name="connsiteY7" fmla="*/ 914452 h 1577176"/>
              <a:gd name="connsiteX8" fmla="*/ 20880 w 1037046"/>
              <a:gd name="connsiteY8" fmla="*/ 277958 h 1577176"/>
              <a:gd name="connsiteX9" fmla="*/ 298786 w 1037046"/>
              <a:gd name="connsiteY9" fmla="*/ 52 h 1577176"/>
              <a:gd name="connsiteX0" fmla="*/ 303822 w 1042082"/>
              <a:gd name="connsiteY0" fmla="*/ 52 h 1577176"/>
              <a:gd name="connsiteX1" fmla="*/ 563798 w 1042082"/>
              <a:gd name="connsiteY1" fmla="*/ 260029 h 1577176"/>
              <a:gd name="connsiteX2" fmla="*/ 725163 w 1042082"/>
              <a:gd name="connsiteY2" fmla="*/ 824805 h 1577176"/>
              <a:gd name="connsiteX3" fmla="*/ 1029963 w 1042082"/>
              <a:gd name="connsiteY3" fmla="*/ 1192358 h 1577176"/>
              <a:gd name="connsiteX4" fmla="*/ 940316 w 1042082"/>
              <a:gd name="connsiteY4" fmla="*/ 1550946 h 1577176"/>
              <a:gd name="connsiteX5" fmla="*/ 563798 w 1042082"/>
              <a:gd name="connsiteY5" fmla="*/ 1541981 h 1577176"/>
              <a:gd name="connsiteX6" fmla="*/ 133493 w 1042082"/>
              <a:gd name="connsiteY6" fmla="*/ 1479229 h 1577176"/>
              <a:gd name="connsiteX7" fmla="*/ 61775 w 1042082"/>
              <a:gd name="connsiteY7" fmla="*/ 1174428 h 1577176"/>
              <a:gd name="connsiteX8" fmla="*/ 25916 w 1042082"/>
              <a:gd name="connsiteY8" fmla="*/ 277958 h 1577176"/>
              <a:gd name="connsiteX9" fmla="*/ 303822 w 1042082"/>
              <a:gd name="connsiteY9" fmla="*/ 52 h 1577176"/>
              <a:gd name="connsiteX0" fmla="*/ 393049 w 1131309"/>
              <a:gd name="connsiteY0" fmla="*/ 52 h 1577176"/>
              <a:gd name="connsiteX1" fmla="*/ 653025 w 1131309"/>
              <a:gd name="connsiteY1" fmla="*/ 260029 h 1577176"/>
              <a:gd name="connsiteX2" fmla="*/ 814390 w 1131309"/>
              <a:gd name="connsiteY2" fmla="*/ 824805 h 1577176"/>
              <a:gd name="connsiteX3" fmla="*/ 1119190 w 1131309"/>
              <a:gd name="connsiteY3" fmla="*/ 1192358 h 1577176"/>
              <a:gd name="connsiteX4" fmla="*/ 1029543 w 1131309"/>
              <a:gd name="connsiteY4" fmla="*/ 1550946 h 1577176"/>
              <a:gd name="connsiteX5" fmla="*/ 653025 w 1131309"/>
              <a:gd name="connsiteY5" fmla="*/ 1541981 h 1577176"/>
              <a:gd name="connsiteX6" fmla="*/ 222720 w 1131309"/>
              <a:gd name="connsiteY6" fmla="*/ 1479229 h 1577176"/>
              <a:gd name="connsiteX7" fmla="*/ 25496 w 1131309"/>
              <a:gd name="connsiteY7" fmla="*/ 860664 h 1577176"/>
              <a:gd name="connsiteX8" fmla="*/ 115143 w 1131309"/>
              <a:gd name="connsiteY8" fmla="*/ 277958 h 1577176"/>
              <a:gd name="connsiteX9" fmla="*/ 393049 w 1131309"/>
              <a:gd name="connsiteY9" fmla="*/ 52 h 1577176"/>
              <a:gd name="connsiteX0" fmla="*/ 323284 w 1061544"/>
              <a:gd name="connsiteY0" fmla="*/ 52 h 1577176"/>
              <a:gd name="connsiteX1" fmla="*/ 583260 w 1061544"/>
              <a:gd name="connsiteY1" fmla="*/ 260029 h 1577176"/>
              <a:gd name="connsiteX2" fmla="*/ 744625 w 1061544"/>
              <a:gd name="connsiteY2" fmla="*/ 824805 h 1577176"/>
              <a:gd name="connsiteX3" fmla="*/ 1049425 w 1061544"/>
              <a:gd name="connsiteY3" fmla="*/ 1192358 h 1577176"/>
              <a:gd name="connsiteX4" fmla="*/ 959778 w 1061544"/>
              <a:gd name="connsiteY4" fmla="*/ 1550946 h 1577176"/>
              <a:gd name="connsiteX5" fmla="*/ 583260 w 1061544"/>
              <a:gd name="connsiteY5" fmla="*/ 1541981 h 1577176"/>
              <a:gd name="connsiteX6" fmla="*/ 152955 w 1061544"/>
              <a:gd name="connsiteY6" fmla="*/ 1479229 h 1577176"/>
              <a:gd name="connsiteX7" fmla="*/ 45378 w 1061544"/>
              <a:gd name="connsiteY7" fmla="*/ 869629 h 1577176"/>
              <a:gd name="connsiteX8" fmla="*/ 45378 w 1061544"/>
              <a:gd name="connsiteY8" fmla="*/ 277958 h 1577176"/>
              <a:gd name="connsiteX9" fmla="*/ 323284 w 1061544"/>
              <a:gd name="connsiteY9" fmla="*/ 52 h 1577176"/>
              <a:gd name="connsiteX0" fmla="*/ 298828 w 1037088"/>
              <a:gd name="connsiteY0" fmla="*/ 52 h 1577176"/>
              <a:gd name="connsiteX1" fmla="*/ 558804 w 1037088"/>
              <a:gd name="connsiteY1" fmla="*/ 260029 h 1577176"/>
              <a:gd name="connsiteX2" fmla="*/ 720169 w 1037088"/>
              <a:gd name="connsiteY2" fmla="*/ 824805 h 1577176"/>
              <a:gd name="connsiteX3" fmla="*/ 1024969 w 1037088"/>
              <a:gd name="connsiteY3" fmla="*/ 1192358 h 1577176"/>
              <a:gd name="connsiteX4" fmla="*/ 935322 w 1037088"/>
              <a:gd name="connsiteY4" fmla="*/ 1550946 h 1577176"/>
              <a:gd name="connsiteX5" fmla="*/ 558804 w 1037088"/>
              <a:gd name="connsiteY5" fmla="*/ 1541981 h 1577176"/>
              <a:gd name="connsiteX6" fmla="*/ 128499 w 1037088"/>
              <a:gd name="connsiteY6" fmla="*/ 1479229 h 1577176"/>
              <a:gd name="connsiteX7" fmla="*/ 20922 w 1037088"/>
              <a:gd name="connsiteY7" fmla="*/ 869629 h 1577176"/>
              <a:gd name="connsiteX8" fmla="*/ 20922 w 1037088"/>
              <a:gd name="connsiteY8" fmla="*/ 277958 h 1577176"/>
              <a:gd name="connsiteX9" fmla="*/ 298828 w 1037088"/>
              <a:gd name="connsiteY9" fmla="*/ 52 h 1577176"/>
              <a:gd name="connsiteX0" fmla="*/ 298828 w 1037088"/>
              <a:gd name="connsiteY0" fmla="*/ 52 h 1577176"/>
              <a:gd name="connsiteX1" fmla="*/ 558804 w 1037088"/>
              <a:gd name="connsiteY1" fmla="*/ 260029 h 1577176"/>
              <a:gd name="connsiteX2" fmla="*/ 720169 w 1037088"/>
              <a:gd name="connsiteY2" fmla="*/ 824805 h 1577176"/>
              <a:gd name="connsiteX3" fmla="*/ 1024969 w 1037088"/>
              <a:gd name="connsiteY3" fmla="*/ 1192358 h 1577176"/>
              <a:gd name="connsiteX4" fmla="*/ 935322 w 1037088"/>
              <a:gd name="connsiteY4" fmla="*/ 1550946 h 1577176"/>
              <a:gd name="connsiteX5" fmla="*/ 558804 w 1037088"/>
              <a:gd name="connsiteY5" fmla="*/ 1541981 h 1577176"/>
              <a:gd name="connsiteX6" fmla="*/ 128499 w 1037088"/>
              <a:gd name="connsiteY6" fmla="*/ 1479229 h 1577176"/>
              <a:gd name="connsiteX7" fmla="*/ 20922 w 1037088"/>
              <a:gd name="connsiteY7" fmla="*/ 869629 h 1577176"/>
              <a:gd name="connsiteX8" fmla="*/ 20922 w 1037088"/>
              <a:gd name="connsiteY8" fmla="*/ 277958 h 1577176"/>
              <a:gd name="connsiteX9" fmla="*/ 298828 w 1037088"/>
              <a:gd name="connsiteY9" fmla="*/ 52 h 157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7088" h="1577176">
                <a:moveTo>
                  <a:pt x="298828" y="52"/>
                </a:moveTo>
                <a:cubicBezTo>
                  <a:pt x="388475" y="-2936"/>
                  <a:pt x="488581" y="122570"/>
                  <a:pt x="558804" y="260029"/>
                </a:cubicBezTo>
                <a:cubicBezTo>
                  <a:pt x="629028" y="397488"/>
                  <a:pt x="642475" y="669417"/>
                  <a:pt x="720169" y="824805"/>
                </a:cubicBezTo>
                <a:cubicBezTo>
                  <a:pt x="797863" y="980193"/>
                  <a:pt x="989110" y="1071335"/>
                  <a:pt x="1024969" y="1192358"/>
                </a:cubicBezTo>
                <a:cubicBezTo>
                  <a:pt x="1060828" y="1313382"/>
                  <a:pt x="1013016" y="1492676"/>
                  <a:pt x="935322" y="1550946"/>
                </a:cubicBezTo>
                <a:cubicBezTo>
                  <a:pt x="857628" y="1609217"/>
                  <a:pt x="693275" y="1553934"/>
                  <a:pt x="558804" y="1541981"/>
                </a:cubicBezTo>
                <a:cubicBezTo>
                  <a:pt x="424333" y="1530028"/>
                  <a:pt x="218146" y="1591287"/>
                  <a:pt x="128499" y="1479229"/>
                </a:cubicBezTo>
                <a:cubicBezTo>
                  <a:pt x="38852" y="1367171"/>
                  <a:pt x="49311" y="1116158"/>
                  <a:pt x="20922" y="869629"/>
                </a:cubicBezTo>
                <a:cubicBezTo>
                  <a:pt x="19428" y="730676"/>
                  <a:pt x="-25396" y="422887"/>
                  <a:pt x="20922" y="277958"/>
                </a:cubicBezTo>
                <a:cubicBezTo>
                  <a:pt x="67240" y="133029"/>
                  <a:pt x="209181" y="3040"/>
                  <a:pt x="298828" y="52"/>
                </a:cubicBezTo>
                <a:close/>
              </a:path>
            </a:pathLst>
          </a:cu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697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Distance Metrics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85000" lnSpcReduction="10000"/>
          </a:bodyPr>
          <a:lstStyle/>
          <a:p>
            <a:r>
              <a:rPr lang="en-US" sz="2400" dirty="0">
                <a:latin typeface="Helvetica" pitchFamily="2" charset="0"/>
              </a:rPr>
              <a:t>Straight line distance works nicely for physical-distance metaphors.</a:t>
            </a:r>
          </a:p>
          <a:p>
            <a:endParaRPr lang="en-US" sz="2400" dirty="0">
              <a:latin typeface="Helvetica" pitchFamily="2" charset="0"/>
            </a:endParaRPr>
          </a:p>
          <a:p>
            <a:r>
              <a:rPr lang="en-US" sz="2400" dirty="0">
                <a:latin typeface="Helvetica" pitchFamily="2" charset="0"/>
              </a:rPr>
              <a:t>But if what you are comparing are strings of text, you might use the </a:t>
            </a:r>
            <a:r>
              <a:rPr lang="en-US" sz="2400" b="1" dirty="0">
                <a:latin typeface="Helvetica" pitchFamily="2" charset="0"/>
              </a:rPr>
              <a:t>Hamming Distance</a:t>
            </a:r>
            <a:r>
              <a:rPr lang="en-US" sz="2400" dirty="0">
                <a:latin typeface="Helvetica" pitchFamily="2" charset="0"/>
              </a:rPr>
              <a:t>.</a:t>
            </a:r>
          </a:p>
          <a:p>
            <a:pPr lvl="1"/>
            <a:r>
              <a:rPr lang="en-US" sz="2200" dirty="0">
                <a:latin typeface="Helvetica" pitchFamily="2" charset="0"/>
              </a:rPr>
              <a:t>A form of </a:t>
            </a:r>
            <a:r>
              <a:rPr lang="en-US" sz="2200" b="1" dirty="0">
                <a:latin typeface="Helvetica" pitchFamily="2" charset="0"/>
              </a:rPr>
              <a:t>edit distance</a:t>
            </a:r>
            <a:r>
              <a:rPr lang="en-US" sz="2200" dirty="0">
                <a:latin typeface="Helvetica" pitchFamily="2" charset="0"/>
              </a:rPr>
              <a:t>. Basically: how many character substitutions to turn one string into another? </a:t>
            </a:r>
          </a:p>
          <a:p>
            <a:pPr lvl="2"/>
            <a:r>
              <a:rPr lang="en-US" sz="2100" dirty="0">
                <a:latin typeface="Helvetica" pitchFamily="2" charset="0"/>
              </a:rPr>
              <a:t>Is “cat” closer to “dog” or “hat”? Hamming would say “hat”!</a:t>
            </a:r>
          </a:p>
          <a:p>
            <a:r>
              <a:rPr lang="en-US" sz="2400" dirty="0">
                <a:latin typeface="Helvetica" pitchFamily="2" charset="0"/>
              </a:rPr>
              <a:t>Or if you have strings of numbers, you might use the </a:t>
            </a:r>
            <a:r>
              <a:rPr lang="en-US" sz="2400" b="1" dirty="0">
                <a:latin typeface="Helvetica" pitchFamily="2" charset="0"/>
              </a:rPr>
              <a:t>Pearson Correlation Coefficient</a:t>
            </a:r>
            <a:r>
              <a:rPr lang="en-US" sz="2400" dirty="0">
                <a:latin typeface="Helvetica" pitchFamily="2" charset="0"/>
              </a:rPr>
              <a:t>.</a:t>
            </a:r>
          </a:p>
          <a:p>
            <a:pPr lvl="1"/>
            <a:r>
              <a:rPr lang="en-US" sz="2400" dirty="0">
                <a:hlinkClick r:id="rId2"/>
              </a:rPr>
              <a:t>https://link.springer.com/content/pdf/10.1007%2F978-3-540-85920-8_35.pdf</a:t>
            </a:r>
            <a:endParaRPr lang="en-US" sz="2200" dirty="0">
              <a:latin typeface="Helvetica" pitchFamily="2" charset="0"/>
            </a:endParaRPr>
          </a:p>
        </p:txBody>
      </p:sp>
    </p:spTree>
    <p:extLst>
      <p:ext uri="{BB962C8B-B14F-4D97-AF65-F5344CB8AC3E}">
        <p14:creationId xmlns:p14="http://schemas.microsoft.com/office/powerpoint/2010/main" val="516547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KNN Problems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20000"/>
              </a:bodyPr>
              <a:lstStyle/>
              <a:p>
                <a:r>
                  <a:rPr lang="en-US" sz="2400" dirty="0">
                    <a:latin typeface="Helvetica" pitchFamily="2" charset="0"/>
                  </a:rPr>
                  <a:t>If our training data is highly skewed (e.g., we have *tons* of examples of citrus, but very few examples of melons), KNN may err in favor of the majority class label.</a:t>
                </a:r>
              </a:p>
              <a:p>
                <a:endParaRPr lang="en-US" sz="2400" dirty="0">
                  <a:latin typeface="Helvetica" pitchFamily="2" charset="0"/>
                </a:endParaRPr>
              </a:p>
              <a:p>
                <a:r>
                  <a:rPr lang="en-US" sz="2400" dirty="0">
                    <a:latin typeface="Helvetica" pitchFamily="2" charset="0"/>
                  </a:rPr>
                  <a:t>We can address this by weighting the ”vote” each neighbor provides by its distance from the new example. The further away, the less of a vote it gets.</a:t>
                </a:r>
              </a:p>
              <a:p>
                <a:endParaRPr lang="en-US" sz="2400" dirty="0">
                  <a:latin typeface="Helvetica" pitchFamily="2" charset="0"/>
                </a:endParaRPr>
              </a:p>
              <a:p>
                <a:r>
                  <a:rPr lang="en-US" sz="2400" dirty="0">
                    <a:latin typeface="Helvetica" pitchFamily="2" charset="0"/>
                  </a:rPr>
                  <a:t>Specifically, weight each neighbor by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𝑑</m:t>
                        </m:r>
                      </m:den>
                    </m:f>
                  </m:oMath>
                </a14:m>
                <a:r>
                  <a:rPr lang="en-US" sz="2400" dirty="0"/>
                  <a:t> </a:t>
                </a:r>
                <a:r>
                  <a:rPr lang="en-US" sz="2400" dirty="0">
                    <a:latin typeface="Helvetica" pitchFamily="2" charset="0"/>
                  </a:rPr>
                  <a:t>, where </a:t>
                </a:r>
                <a:r>
                  <a:rPr lang="en-US" sz="2400" i="1" dirty="0">
                    <a:latin typeface="Helvetica" pitchFamily="2" charset="0"/>
                  </a:rPr>
                  <a:t>d</a:t>
                </a:r>
                <a:r>
                  <a:rPr lang="en-US" sz="2400" dirty="0">
                    <a:latin typeface="Helvetica" pitchFamily="2" charset="0"/>
                  </a:rPr>
                  <a:t> is the distance between the neighbor and the query.</a:t>
                </a:r>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2"/>
                <a:stretch>
                  <a:fillRect l="-758" t="-987"/>
                </a:stretch>
              </a:blipFill>
            </p:spPr>
            <p:txBody>
              <a:bodyPr/>
              <a:lstStyle/>
              <a:p>
                <a:r>
                  <a:rPr lang="en-US">
                    <a:noFill/>
                  </a:rPr>
                  <a:t> </a:t>
                </a:r>
              </a:p>
            </p:txBody>
          </p:sp>
        </mc:Fallback>
      </mc:AlternateContent>
    </p:spTree>
    <p:extLst>
      <p:ext uri="{BB962C8B-B14F-4D97-AF65-F5344CB8AC3E}">
        <p14:creationId xmlns:p14="http://schemas.microsoft.com/office/powerpoint/2010/main" val="2194358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KNN Example – Weighting Neighbors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So, to illustrate weighting using our running example…</a:t>
            </a:r>
          </a:p>
        </p:txBody>
      </p:sp>
      <p:grpSp>
        <p:nvGrpSpPr>
          <p:cNvPr id="34" name="Group 33">
            <a:extLst>
              <a:ext uri="{FF2B5EF4-FFF2-40B4-BE49-F238E27FC236}">
                <a16:creationId xmlns:a16="http://schemas.microsoft.com/office/drawing/2014/main" id="{3FC94D09-156F-384B-8349-CE4E10CA1FB5}"/>
              </a:ext>
            </a:extLst>
          </p:cNvPr>
          <p:cNvGrpSpPr/>
          <p:nvPr/>
        </p:nvGrpSpPr>
        <p:grpSpPr>
          <a:xfrm>
            <a:off x="523571" y="2877575"/>
            <a:ext cx="3913518" cy="3657600"/>
            <a:chOff x="523571" y="2877575"/>
            <a:chExt cx="3913518" cy="3657600"/>
          </a:xfrm>
        </p:grpSpPr>
        <p:grpSp>
          <p:nvGrpSpPr>
            <p:cNvPr id="6" name="Group 5">
              <a:extLst>
                <a:ext uri="{FF2B5EF4-FFF2-40B4-BE49-F238E27FC236}">
                  <a16:creationId xmlns:a16="http://schemas.microsoft.com/office/drawing/2014/main" id="{5D89DFF1-22E2-B04A-A416-4CEFE322B777}"/>
                </a:ext>
              </a:extLst>
            </p:cNvPr>
            <p:cNvGrpSpPr/>
            <p:nvPr/>
          </p:nvGrpSpPr>
          <p:grpSpPr>
            <a:xfrm>
              <a:off x="523571" y="2877575"/>
              <a:ext cx="3913518" cy="3657600"/>
              <a:chOff x="281093" y="2065565"/>
              <a:chExt cx="4037818" cy="4045589"/>
            </a:xfrm>
          </p:grpSpPr>
          <p:cxnSp>
            <p:nvCxnSpPr>
              <p:cNvPr id="7" name="Straight Arrow Connector 6">
                <a:extLst>
                  <a:ext uri="{FF2B5EF4-FFF2-40B4-BE49-F238E27FC236}">
                    <a16:creationId xmlns:a16="http://schemas.microsoft.com/office/drawing/2014/main" id="{9DCA254B-5554-AB41-90F9-8CF252958C2A}"/>
                  </a:ext>
                </a:extLst>
              </p:cNvPr>
              <p:cNvCxnSpPr/>
              <p:nvPr/>
            </p:nvCxnSpPr>
            <p:spPr>
              <a:xfrm flipV="1">
                <a:off x="1254581" y="2228850"/>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29BA-CED0-4F4D-B412-216CDC6C9E0E}"/>
                  </a:ext>
                </a:extLst>
              </p:cNvPr>
              <p:cNvCxnSpPr/>
              <p:nvPr/>
            </p:nvCxnSpPr>
            <p:spPr>
              <a:xfrm flipV="1">
                <a:off x="1753966"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76F39-A625-454E-8867-E74632189AED}"/>
                  </a:ext>
                </a:extLst>
              </p:cNvPr>
              <p:cNvCxnSpPr/>
              <p:nvPr/>
            </p:nvCxnSpPr>
            <p:spPr>
              <a:xfrm flipV="1">
                <a:off x="2242463"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580135-3E74-5945-92AF-1A930361853C}"/>
                  </a:ext>
                </a:extLst>
              </p:cNvPr>
              <p:cNvCxnSpPr/>
              <p:nvPr/>
            </p:nvCxnSpPr>
            <p:spPr>
              <a:xfrm flipV="1">
                <a:off x="275001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067FE8-F3F3-5E48-A46B-7386DE937D44}"/>
                  </a:ext>
                </a:extLst>
              </p:cNvPr>
              <p:cNvCxnSpPr/>
              <p:nvPr/>
            </p:nvCxnSpPr>
            <p:spPr>
              <a:xfrm flipV="1">
                <a:off x="3233075"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56FAF-BC14-D140-8F4B-7454D85CF02D}"/>
                  </a:ext>
                </a:extLst>
              </p:cNvPr>
              <p:cNvCxnSpPr/>
              <p:nvPr/>
            </p:nvCxnSpPr>
            <p:spPr>
              <a:xfrm flipV="1">
                <a:off x="374333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703C1D-D5C1-7F4A-A5E0-E35892290C9E}"/>
                  </a:ext>
                </a:extLst>
              </p:cNvPr>
              <p:cNvCxnSpPr/>
              <p:nvPr/>
            </p:nvCxnSpPr>
            <p:spPr>
              <a:xfrm rot="5400000" flipV="1">
                <a:off x="2469699" y="984474"/>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B7F6F-30EB-BF49-995C-A55E0D166F12}"/>
                  </a:ext>
                </a:extLst>
              </p:cNvPr>
              <p:cNvCxnSpPr/>
              <p:nvPr/>
            </p:nvCxnSpPr>
            <p:spPr>
              <a:xfrm rot="5400000" flipV="1">
                <a:off x="2469700" y="148385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857E1-F651-8A4D-B9EE-D3E907FDB7B8}"/>
                  </a:ext>
                </a:extLst>
              </p:cNvPr>
              <p:cNvCxnSpPr/>
              <p:nvPr/>
            </p:nvCxnSpPr>
            <p:spPr>
              <a:xfrm rot="5400000" flipV="1">
                <a:off x="2469700" y="1972356"/>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88A6-A147-794B-9271-F2913DF89C76}"/>
                  </a:ext>
                </a:extLst>
              </p:cNvPr>
              <p:cNvCxnSpPr/>
              <p:nvPr/>
            </p:nvCxnSpPr>
            <p:spPr>
              <a:xfrm rot="5400000" flipV="1">
                <a:off x="2469700" y="247990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46B0E8-7FCC-1848-B988-328589C8FDC2}"/>
                  </a:ext>
                </a:extLst>
              </p:cNvPr>
              <p:cNvCxnSpPr/>
              <p:nvPr/>
            </p:nvCxnSpPr>
            <p:spPr>
              <a:xfrm rot="5400000" flipV="1">
                <a:off x="2469700" y="2962968"/>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C43112-2078-3443-B871-74FDF55EAE3D}"/>
                  </a:ext>
                </a:extLst>
              </p:cNvPr>
              <p:cNvCxnSpPr/>
              <p:nvPr/>
            </p:nvCxnSpPr>
            <p:spPr>
              <a:xfrm rot="5400000" flipV="1">
                <a:off x="2469700" y="347322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CBF2D2-5777-814B-94B9-67F24F547342}"/>
                  </a:ext>
                </a:extLst>
              </p:cNvPr>
              <p:cNvCxnSpPr/>
              <p:nvPr/>
            </p:nvCxnSpPr>
            <p:spPr>
              <a:xfrm flipV="1">
                <a:off x="751116" y="2065565"/>
                <a:ext cx="0" cy="36004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7F2606-AA61-2546-8B1C-FF890293EB77}"/>
                  </a:ext>
                </a:extLst>
              </p:cNvPr>
              <p:cNvCxnSpPr/>
              <p:nvPr/>
            </p:nvCxnSpPr>
            <p:spPr>
              <a:xfrm>
                <a:off x="751116" y="5666016"/>
                <a:ext cx="35677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83D74-0497-F541-A522-A7EC0BB5E29A}"/>
                  </a:ext>
                </a:extLst>
              </p:cNvPr>
              <p:cNvSpPr txBox="1"/>
              <p:nvPr/>
            </p:nvSpPr>
            <p:spPr>
              <a:xfrm>
                <a:off x="2000660" y="5649489"/>
                <a:ext cx="93807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p:txBody>
          </p:sp>
          <p:sp>
            <p:nvSpPr>
              <p:cNvPr id="22" name="TextBox 21">
                <a:extLst>
                  <a:ext uri="{FF2B5EF4-FFF2-40B4-BE49-F238E27FC236}">
                    <a16:creationId xmlns:a16="http://schemas.microsoft.com/office/drawing/2014/main" id="{40971090-A899-5544-806D-95399EB0BCBB}"/>
                  </a:ext>
                </a:extLst>
              </p:cNvPr>
              <p:cNvSpPr txBox="1"/>
              <p:nvPr/>
            </p:nvSpPr>
            <p:spPr>
              <a:xfrm rot="16200000">
                <a:off x="127846" y="3716598"/>
                <a:ext cx="768159"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p:txBody>
          </p:sp>
        </p:grpSp>
        <p:sp>
          <p:nvSpPr>
            <p:cNvPr id="23" name="Oval 22">
              <a:extLst>
                <a:ext uri="{FF2B5EF4-FFF2-40B4-BE49-F238E27FC236}">
                  <a16:creationId xmlns:a16="http://schemas.microsoft.com/office/drawing/2014/main" id="{60855A64-ECCF-7745-9E6D-4A1932A4449F}"/>
                </a:ext>
              </a:extLst>
            </p:cNvPr>
            <p:cNvSpPr/>
            <p:nvPr/>
          </p:nvSpPr>
          <p:spPr>
            <a:xfrm>
              <a:off x="1386398" y="3353246"/>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6390F6-7258-F744-9016-CCA7E8290DC3}"/>
                </a:ext>
              </a:extLst>
            </p:cNvPr>
            <p:cNvSpPr/>
            <p:nvPr/>
          </p:nvSpPr>
          <p:spPr>
            <a:xfrm>
              <a:off x="1389128" y="384854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5EB3B9C-469C-584F-B0DD-595F1E5FBEA3}"/>
                </a:ext>
              </a:extLst>
            </p:cNvPr>
            <p:cNvSpPr/>
            <p:nvPr/>
          </p:nvSpPr>
          <p:spPr>
            <a:xfrm>
              <a:off x="1889863" y="385670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AA79A-5D86-AA46-8356-06BC3E135045}"/>
                </a:ext>
              </a:extLst>
            </p:cNvPr>
            <p:cNvSpPr/>
            <p:nvPr/>
          </p:nvSpPr>
          <p:spPr>
            <a:xfrm>
              <a:off x="2845059" y="4755724"/>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97F065-40B3-DD41-8FFA-60A5097F2708}"/>
                </a:ext>
              </a:extLst>
            </p:cNvPr>
            <p:cNvSpPr/>
            <p:nvPr/>
          </p:nvSpPr>
          <p:spPr>
            <a:xfrm>
              <a:off x="3804281" y="563213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C6E4F4-AA63-3242-9805-60BBEA8611E0}"/>
                </a:ext>
              </a:extLst>
            </p:cNvPr>
            <p:cNvSpPr/>
            <p:nvPr/>
          </p:nvSpPr>
          <p:spPr>
            <a:xfrm>
              <a:off x="2845059" y="5154897"/>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D0A420-9ED0-A642-9BB4-488B873493C2}"/>
                </a:ext>
              </a:extLst>
            </p:cNvPr>
            <p:cNvSpPr/>
            <p:nvPr/>
          </p:nvSpPr>
          <p:spPr>
            <a:xfrm>
              <a:off x="3294022" y="56171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51B0C017-4E0B-C942-9DDC-07A6718FADB4}"/>
              </a:ext>
            </a:extLst>
          </p:cNvPr>
          <p:cNvSpPr/>
          <p:nvPr/>
        </p:nvSpPr>
        <p:spPr>
          <a:xfrm>
            <a:off x="2846817" y="5619649"/>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8E006E4-37F0-D146-A70A-B0E7E37C58FE}"/>
              </a:ext>
            </a:extLst>
          </p:cNvPr>
          <p:cNvSpPr txBox="1"/>
          <p:nvPr/>
        </p:nvSpPr>
        <p:spPr>
          <a:xfrm>
            <a:off x="6385810" y="3025199"/>
            <a:ext cx="5623690" cy="3139321"/>
          </a:xfrm>
          <a:prstGeom prst="rect">
            <a:avLst/>
          </a:prstGeom>
          <a:noFill/>
        </p:spPr>
        <p:txBody>
          <a:bodyPr wrap="square" rtlCol="0">
            <a:spAutoFit/>
          </a:bodyPr>
          <a:lstStyle/>
          <a:p>
            <a:r>
              <a:rPr lang="en-US" dirty="0">
                <a:latin typeface="Helvetica" pitchFamily="2" charset="0"/>
              </a:rPr>
              <a:t>This is what we know about the new example:</a:t>
            </a:r>
          </a:p>
          <a:p>
            <a:endParaRPr lang="en-US" dirty="0">
              <a:latin typeface="Helvetica" pitchFamily="2" charset="0"/>
            </a:endParaRPr>
          </a:p>
          <a:p>
            <a:r>
              <a:rPr lang="en-US" dirty="0">
                <a:latin typeface="Helvetica" pitchFamily="2" charset="0"/>
              </a:rPr>
              <a:t>Index: Santa Claus Melon</a:t>
            </a:r>
          </a:p>
          <a:p>
            <a:r>
              <a:rPr lang="en-US" dirty="0">
                <a:latin typeface="Helvetica" pitchFamily="2" charset="0"/>
              </a:rPr>
              <a:t>Sweetness = 4</a:t>
            </a:r>
          </a:p>
          <a:p>
            <a:r>
              <a:rPr lang="en-US" dirty="0">
                <a:latin typeface="Helvetica" pitchFamily="2" charset="0"/>
              </a:rPr>
              <a:t>Sourness = 1</a:t>
            </a:r>
          </a:p>
          <a:p>
            <a:r>
              <a:rPr lang="en-US" dirty="0">
                <a:latin typeface="Helvetica" pitchFamily="2" charset="0"/>
              </a:rPr>
              <a:t>Label = ?????????? </a:t>
            </a:r>
          </a:p>
          <a:p>
            <a:endParaRPr lang="en-US" dirty="0">
              <a:latin typeface="Helvetica" pitchFamily="2" charset="0"/>
            </a:endParaRPr>
          </a:p>
          <a:p>
            <a:r>
              <a:rPr lang="en-US" dirty="0">
                <a:latin typeface="Helvetica" pitchFamily="2" charset="0"/>
              </a:rPr>
              <a:t>The three nearest neighbors:</a:t>
            </a:r>
          </a:p>
          <a:p>
            <a:pPr marL="285750" indent="-285750">
              <a:buFont typeface="Arial" panose="020B0604020202020204" pitchFamily="34" charset="0"/>
              <a:buChar char="•"/>
            </a:pPr>
            <a:r>
              <a:rPr lang="en-US" dirty="0">
                <a:latin typeface="Helvetica" pitchFamily="2" charset="0"/>
              </a:rPr>
              <a:t>Cantaloupe </a:t>
            </a:r>
            <a:r>
              <a:rPr lang="en-US" i="1" dirty="0">
                <a:latin typeface="Helvetica" pitchFamily="2" charset="0"/>
              </a:rPr>
              <a:t>(d</a:t>
            </a:r>
            <a:r>
              <a:rPr lang="en-US" dirty="0">
                <a:latin typeface="Helvetica" pitchFamily="2" charset="0"/>
              </a:rPr>
              <a:t> = 1)</a:t>
            </a:r>
          </a:p>
          <a:p>
            <a:pPr marL="285750" indent="-285750">
              <a:buFont typeface="Arial" panose="020B0604020202020204" pitchFamily="34" charset="0"/>
              <a:buChar char="•"/>
            </a:pPr>
            <a:r>
              <a:rPr lang="en-US" dirty="0">
                <a:latin typeface="Helvetica" pitchFamily="2" charset="0"/>
              </a:rPr>
              <a:t>Honeydew (</a:t>
            </a:r>
            <a:r>
              <a:rPr lang="en-US" i="1" dirty="0">
                <a:latin typeface="Helvetica" pitchFamily="2" charset="0"/>
              </a:rPr>
              <a:t>d</a:t>
            </a:r>
            <a:r>
              <a:rPr lang="en-US" dirty="0">
                <a:latin typeface="Helvetica" pitchFamily="2" charset="0"/>
              </a:rPr>
              <a:t> = 1)</a:t>
            </a:r>
          </a:p>
          <a:p>
            <a:pPr marL="285750" indent="-285750">
              <a:buFont typeface="Arial" panose="020B0604020202020204" pitchFamily="34" charset="0"/>
              <a:buChar char="•"/>
            </a:pPr>
            <a:r>
              <a:rPr lang="en-US" dirty="0">
                <a:latin typeface="Helvetica" pitchFamily="2" charset="0"/>
              </a:rPr>
              <a:t>Orange (</a:t>
            </a:r>
            <a:r>
              <a:rPr lang="en-US" i="1" dirty="0">
                <a:latin typeface="Helvetica" pitchFamily="2" charset="0"/>
              </a:rPr>
              <a:t>d</a:t>
            </a:r>
            <a:r>
              <a:rPr lang="en-US" dirty="0">
                <a:latin typeface="Helvetica" pitchFamily="2" charset="0"/>
              </a:rPr>
              <a:t> = 2)</a:t>
            </a:r>
          </a:p>
        </p:txBody>
      </p:sp>
      <p:pic>
        <p:nvPicPr>
          <p:cNvPr id="5" name="Picture 4">
            <a:extLst>
              <a:ext uri="{FF2B5EF4-FFF2-40B4-BE49-F238E27FC236}">
                <a16:creationId xmlns:a16="http://schemas.microsoft.com/office/drawing/2014/main" id="{8139AA8A-C28F-B14F-9EE2-D09148F3A8F4}"/>
              </a:ext>
            </a:extLst>
          </p:cNvPr>
          <p:cNvPicPr>
            <a:picLocks noChangeAspect="1"/>
          </p:cNvPicPr>
          <p:nvPr/>
        </p:nvPicPr>
        <p:blipFill>
          <a:blip r:embed="rId2"/>
          <a:stretch>
            <a:fillRect/>
          </a:stretch>
        </p:blipFill>
        <p:spPr>
          <a:xfrm>
            <a:off x="9461378" y="0"/>
            <a:ext cx="2730622" cy="1741085"/>
          </a:xfrm>
          <a:prstGeom prst="rect">
            <a:avLst/>
          </a:prstGeom>
        </p:spPr>
      </p:pic>
      <p:sp>
        <p:nvSpPr>
          <p:cNvPr id="33" name="Oval 32">
            <a:extLst>
              <a:ext uri="{FF2B5EF4-FFF2-40B4-BE49-F238E27FC236}">
                <a16:creationId xmlns:a16="http://schemas.microsoft.com/office/drawing/2014/main" id="{F7734746-E38A-EF4A-890B-010137FA7DC1}"/>
              </a:ext>
            </a:extLst>
          </p:cNvPr>
          <p:cNvSpPr/>
          <p:nvPr/>
        </p:nvSpPr>
        <p:spPr>
          <a:xfrm>
            <a:off x="6178687" y="4077890"/>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831C3AE4-8417-7F4E-9F79-AE366F2C2860}"/>
              </a:ext>
            </a:extLst>
          </p:cNvPr>
          <p:cNvSpPr/>
          <p:nvPr/>
        </p:nvSpPr>
        <p:spPr>
          <a:xfrm>
            <a:off x="2609071" y="4419328"/>
            <a:ext cx="1035853" cy="1586622"/>
          </a:xfrm>
          <a:custGeom>
            <a:avLst/>
            <a:gdLst>
              <a:gd name="connsiteX0" fmla="*/ 298786 w 1035853"/>
              <a:gd name="connsiteY0" fmla="*/ 52 h 1586622"/>
              <a:gd name="connsiteX1" fmla="*/ 558762 w 1035853"/>
              <a:gd name="connsiteY1" fmla="*/ 260029 h 1586622"/>
              <a:gd name="connsiteX2" fmla="*/ 720127 w 1035853"/>
              <a:gd name="connsiteY2" fmla="*/ 824805 h 1586622"/>
              <a:gd name="connsiteX3" fmla="*/ 1024927 w 1035853"/>
              <a:gd name="connsiteY3" fmla="*/ 1192358 h 1586622"/>
              <a:gd name="connsiteX4" fmla="*/ 935280 w 1035853"/>
              <a:gd name="connsiteY4" fmla="*/ 1550946 h 1586622"/>
              <a:gd name="connsiteX5" fmla="*/ 621515 w 1035853"/>
              <a:gd name="connsiteY5" fmla="*/ 1524052 h 1586622"/>
              <a:gd name="connsiteX6" fmla="*/ 460151 w 1035853"/>
              <a:gd name="connsiteY6" fmla="*/ 1111676 h 1586622"/>
              <a:gd name="connsiteX7" fmla="*/ 65704 w 1035853"/>
              <a:gd name="connsiteY7" fmla="*/ 914452 h 1586622"/>
              <a:gd name="connsiteX8" fmla="*/ 20880 w 1035853"/>
              <a:gd name="connsiteY8" fmla="*/ 277958 h 1586622"/>
              <a:gd name="connsiteX9" fmla="*/ 298786 w 1035853"/>
              <a:gd name="connsiteY9" fmla="*/ 52 h 15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5853" h="1586622">
                <a:moveTo>
                  <a:pt x="298786" y="52"/>
                </a:moveTo>
                <a:cubicBezTo>
                  <a:pt x="388433" y="-2936"/>
                  <a:pt x="488539" y="122570"/>
                  <a:pt x="558762" y="260029"/>
                </a:cubicBezTo>
                <a:cubicBezTo>
                  <a:pt x="628986" y="397488"/>
                  <a:pt x="642433" y="669417"/>
                  <a:pt x="720127" y="824805"/>
                </a:cubicBezTo>
                <a:cubicBezTo>
                  <a:pt x="797821" y="980193"/>
                  <a:pt x="989068" y="1071335"/>
                  <a:pt x="1024927" y="1192358"/>
                </a:cubicBezTo>
                <a:cubicBezTo>
                  <a:pt x="1060786" y="1313382"/>
                  <a:pt x="1002515" y="1495664"/>
                  <a:pt x="935280" y="1550946"/>
                </a:cubicBezTo>
                <a:cubicBezTo>
                  <a:pt x="868045" y="1606228"/>
                  <a:pt x="700703" y="1597264"/>
                  <a:pt x="621515" y="1524052"/>
                </a:cubicBezTo>
                <a:cubicBezTo>
                  <a:pt x="542327" y="1450840"/>
                  <a:pt x="552786" y="1213276"/>
                  <a:pt x="460151" y="1111676"/>
                </a:cubicBezTo>
                <a:cubicBezTo>
                  <a:pt x="367516" y="1010076"/>
                  <a:pt x="138916" y="1053405"/>
                  <a:pt x="65704" y="914452"/>
                </a:cubicBezTo>
                <a:cubicBezTo>
                  <a:pt x="-7508" y="775499"/>
                  <a:pt x="-14979" y="430358"/>
                  <a:pt x="20880" y="277958"/>
                </a:cubicBezTo>
                <a:cubicBezTo>
                  <a:pt x="56739" y="125558"/>
                  <a:pt x="209139" y="3040"/>
                  <a:pt x="298786" y="52"/>
                </a:cubicBezTo>
                <a:close/>
              </a:path>
            </a:pathLst>
          </a:cu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9697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KNN Example – Weighting Neighbors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Cantaloupe and Honeydew are only a distance </a:t>
                </a:r>
                <a:r>
                  <a:rPr lang="en-US" sz="2400" i="1" dirty="0">
                    <a:latin typeface="Helvetica" pitchFamily="2" charset="0"/>
                  </a:rPr>
                  <a:t>d</a:t>
                </a:r>
                <a:r>
                  <a:rPr lang="en-US" sz="2400" dirty="0">
                    <a:latin typeface="Helvetica" pitchFamily="2" charset="0"/>
                  </a:rPr>
                  <a:t> of 1 away, so they get a full vote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𝑑</m:t>
                        </m:r>
                      </m:den>
                    </m:f>
                  </m:oMath>
                </a14:m>
                <a:r>
                  <a:rPr lang="en-US" sz="2400" dirty="0"/>
                  <a:t> ) = </a:t>
                </a:r>
                <a:r>
                  <a:rPr lang="en-US" sz="2400" dirty="0">
                    <a:latin typeface="Helvetica" pitchFamily="2" charset="0"/>
                  </a:rPr>
                  <a:t>(</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1</m:t>
                        </m:r>
                      </m:den>
                    </m:f>
                  </m:oMath>
                </a14:m>
                <a:r>
                  <a:rPr lang="en-US" sz="2400" dirty="0"/>
                  <a:t> ) = </a:t>
                </a:r>
                <a:r>
                  <a:rPr lang="en-US" sz="2400" dirty="0">
                    <a:latin typeface="Helvetica" pitchFamily="2" charset="0"/>
                  </a:rPr>
                  <a:t>1</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2"/>
                <a:stretch>
                  <a:fillRect l="-884" r="-884"/>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3FC94D09-156F-384B-8349-CE4E10CA1FB5}"/>
              </a:ext>
            </a:extLst>
          </p:cNvPr>
          <p:cNvGrpSpPr/>
          <p:nvPr/>
        </p:nvGrpSpPr>
        <p:grpSpPr>
          <a:xfrm>
            <a:off x="523571" y="2877575"/>
            <a:ext cx="3913518" cy="3657600"/>
            <a:chOff x="523571" y="2877575"/>
            <a:chExt cx="3913518" cy="3657600"/>
          </a:xfrm>
        </p:grpSpPr>
        <p:grpSp>
          <p:nvGrpSpPr>
            <p:cNvPr id="6" name="Group 5">
              <a:extLst>
                <a:ext uri="{FF2B5EF4-FFF2-40B4-BE49-F238E27FC236}">
                  <a16:creationId xmlns:a16="http://schemas.microsoft.com/office/drawing/2014/main" id="{5D89DFF1-22E2-B04A-A416-4CEFE322B777}"/>
                </a:ext>
              </a:extLst>
            </p:cNvPr>
            <p:cNvGrpSpPr/>
            <p:nvPr/>
          </p:nvGrpSpPr>
          <p:grpSpPr>
            <a:xfrm>
              <a:off x="523571" y="2877575"/>
              <a:ext cx="3913518" cy="3657600"/>
              <a:chOff x="281093" y="2065565"/>
              <a:chExt cx="4037818" cy="4045589"/>
            </a:xfrm>
          </p:grpSpPr>
          <p:cxnSp>
            <p:nvCxnSpPr>
              <p:cNvPr id="7" name="Straight Arrow Connector 6">
                <a:extLst>
                  <a:ext uri="{FF2B5EF4-FFF2-40B4-BE49-F238E27FC236}">
                    <a16:creationId xmlns:a16="http://schemas.microsoft.com/office/drawing/2014/main" id="{9DCA254B-5554-AB41-90F9-8CF252958C2A}"/>
                  </a:ext>
                </a:extLst>
              </p:cNvPr>
              <p:cNvCxnSpPr/>
              <p:nvPr/>
            </p:nvCxnSpPr>
            <p:spPr>
              <a:xfrm flipV="1">
                <a:off x="1254581" y="2228850"/>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29BA-CED0-4F4D-B412-216CDC6C9E0E}"/>
                  </a:ext>
                </a:extLst>
              </p:cNvPr>
              <p:cNvCxnSpPr/>
              <p:nvPr/>
            </p:nvCxnSpPr>
            <p:spPr>
              <a:xfrm flipV="1">
                <a:off x="1753966"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76F39-A625-454E-8867-E74632189AED}"/>
                  </a:ext>
                </a:extLst>
              </p:cNvPr>
              <p:cNvCxnSpPr/>
              <p:nvPr/>
            </p:nvCxnSpPr>
            <p:spPr>
              <a:xfrm flipV="1">
                <a:off x="2242463"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580135-3E74-5945-92AF-1A930361853C}"/>
                  </a:ext>
                </a:extLst>
              </p:cNvPr>
              <p:cNvCxnSpPr/>
              <p:nvPr/>
            </p:nvCxnSpPr>
            <p:spPr>
              <a:xfrm flipV="1">
                <a:off x="275001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067FE8-F3F3-5E48-A46B-7386DE937D44}"/>
                  </a:ext>
                </a:extLst>
              </p:cNvPr>
              <p:cNvCxnSpPr/>
              <p:nvPr/>
            </p:nvCxnSpPr>
            <p:spPr>
              <a:xfrm flipV="1">
                <a:off x="3233075"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56FAF-BC14-D140-8F4B-7454D85CF02D}"/>
                  </a:ext>
                </a:extLst>
              </p:cNvPr>
              <p:cNvCxnSpPr/>
              <p:nvPr/>
            </p:nvCxnSpPr>
            <p:spPr>
              <a:xfrm flipV="1">
                <a:off x="374333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703C1D-D5C1-7F4A-A5E0-E35892290C9E}"/>
                  </a:ext>
                </a:extLst>
              </p:cNvPr>
              <p:cNvCxnSpPr/>
              <p:nvPr/>
            </p:nvCxnSpPr>
            <p:spPr>
              <a:xfrm rot="5400000" flipV="1">
                <a:off x="2469699" y="984474"/>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B7F6F-30EB-BF49-995C-A55E0D166F12}"/>
                  </a:ext>
                </a:extLst>
              </p:cNvPr>
              <p:cNvCxnSpPr/>
              <p:nvPr/>
            </p:nvCxnSpPr>
            <p:spPr>
              <a:xfrm rot="5400000" flipV="1">
                <a:off x="2469700" y="148385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857E1-F651-8A4D-B9EE-D3E907FDB7B8}"/>
                  </a:ext>
                </a:extLst>
              </p:cNvPr>
              <p:cNvCxnSpPr/>
              <p:nvPr/>
            </p:nvCxnSpPr>
            <p:spPr>
              <a:xfrm rot="5400000" flipV="1">
                <a:off x="2469700" y="1972356"/>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88A6-A147-794B-9271-F2913DF89C76}"/>
                  </a:ext>
                </a:extLst>
              </p:cNvPr>
              <p:cNvCxnSpPr/>
              <p:nvPr/>
            </p:nvCxnSpPr>
            <p:spPr>
              <a:xfrm rot="5400000" flipV="1">
                <a:off x="2469700" y="247990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46B0E8-7FCC-1848-B988-328589C8FDC2}"/>
                  </a:ext>
                </a:extLst>
              </p:cNvPr>
              <p:cNvCxnSpPr/>
              <p:nvPr/>
            </p:nvCxnSpPr>
            <p:spPr>
              <a:xfrm rot="5400000" flipV="1">
                <a:off x="2469700" y="2962968"/>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C43112-2078-3443-B871-74FDF55EAE3D}"/>
                  </a:ext>
                </a:extLst>
              </p:cNvPr>
              <p:cNvCxnSpPr/>
              <p:nvPr/>
            </p:nvCxnSpPr>
            <p:spPr>
              <a:xfrm rot="5400000" flipV="1">
                <a:off x="2469700" y="347322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CBF2D2-5777-814B-94B9-67F24F547342}"/>
                  </a:ext>
                </a:extLst>
              </p:cNvPr>
              <p:cNvCxnSpPr/>
              <p:nvPr/>
            </p:nvCxnSpPr>
            <p:spPr>
              <a:xfrm flipV="1">
                <a:off x="751116" y="2065565"/>
                <a:ext cx="0" cy="36004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7F2606-AA61-2546-8B1C-FF890293EB77}"/>
                  </a:ext>
                </a:extLst>
              </p:cNvPr>
              <p:cNvCxnSpPr/>
              <p:nvPr/>
            </p:nvCxnSpPr>
            <p:spPr>
              <a:xfrm>
                <a:off x="751116" y="5666016"/>
                <a:ext cx="35677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83D74-0497-F541-A522-A7EC0BB5E29A}"/>
                  </a:ext>
                </a:extLst>
              </p:cNvPr>
              <p:cNvSpPr txBox="1"/>
              <p:nvPr/>
            </p:nvSpPr>
            <p:spPr>
              <a:xfrm>
                <a:off x="2000660" y="5649489"/>
                <a:ext cx="93807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p:txBody>
          </p:sp>
          <p:sp>
            <p:nvSpPr>
              <p:cNvPr id="22" name="TextBox 21">
                <a:extLst>
                  <a:ext uri="{FF2B5EF4-FFF2-40B4-BE49-F238E27FC236}">
                    <a16:creationId xmlns:a16="http://schemas.microsoft.com/office/drawing/2014/main" id="{40971090-A899-5544-806D-95399EB0BCBB}"/>
                  </a:ext>
                </a:extLst>
              </p:cNvPr>
              <p:cNvSpPr txBox="1"/>
              <p:nvPr/>
            </p:nvSpPr>
            <p:spPr>
              <a:xfrm rot="16200000">
                <a:off x="127846" y="3716598"/>
                <a:ext cx="768159"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p:txBody>
          </p:sp>
        </p:grpSp>
        <p:sp>
          <p:nvSpPr>
            <p:cNvPr id="23" name="Oval 22">
              <a:extLst>
                <a:ext uri="{FF2B5EF4-FFF2-40B4-BE49-F238E27FC236}">
                  <a16:creationId xmlns:a16="http://schemas.microsoft.com/office/drawing/2014/main" id="{60855A64-ECCF-7745-9E6D-4A1932A4449F}"/>
                </a:ext>
              </a:extLst>
            </p:cNvPr>
            <p:cNvSpPr/>
            <p:nvPr/>
          </p:nvSpPr>
          <p:spPr>
            <a:xfrm>
              <a:off x="1386398" y="3353246"/>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6390F6-7258-F744-9016-CCA7E8290DC3}"/>
                </a:ext>
              </a:extLst>
            </p:cNvPr>
            <p:cNvSpPr/>
            <p:nvPr/>
          </p:nvSpPr>
          <p:spPr>
            <a:xfrm>
              <a:off x="1389128" y="384854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5EB3B9C-469C-584F-B0DD-595F1E5FBEA3}"/>
                </a:ext>
              </a:extLst>
            </p:cNvPr>
            <p:cNvSpPr/>
            <p:nvPr/>
          </p:nvSpPr>
          <p:spPr>
            <a:xfrm>
              <a:off x="1889863" y="385670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AA79A-5D86-AA46-8356-06BC3E135045}"/>
                </a:ext>
              </a:extLst>
            </p:cNvPr>
            <p:cNvSpPr/>
            <p:nvPr/>
          </p:nvSpPr>
          <p:spPr>
            <a:xfrm>
              <a:off x="2845059" y="4755724"/>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97F065-40B3-DD41-8FFA-60A5097F2708}"/>
                </a:ext>
              </a:extLst>
            </p:cNvPr>
            <p:cNvSpPr/>
            <p:nvPr/>
          </p:nvSpPr>
          <p:spPr>
            <a:xfrm>
              <a:off x="3804281" y="563213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C6E4F4-AA63-3242-9805-60BBEA8611E0}"/>
                </a:ext>
              </a:extLst>
            </p:cNvPr>
            <p:cNvSpPr/>
            <p:nvPr/>
          </p:nvSpPr>
          <p:spPr>
            <a:xfrm>
              <a:off x="2845059" y="5154897"/>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D0A420-9ED0-A642-9BB4-488B873493C2}"/>
                </a:ext>
              </a:extLst>
            </p:cNvPr>
            <p:cNvSpPr/>
            <p:nvPr/>
          </p:nvSpPr>
          <p:spPr>
            <a:xfrm>
              <a:off x="3294022" y="56171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51B0C017-4E0B-C942-9DDC-07A6718FADB4}"/>
              </a:ext>
            </a:extLst>
          </p:cNvPr>
          <p:cNvSpPr/>
          <p:nvPr/>
        </p:nvSpPr>
        <p:spPr>
          <a:xfrm>
            <a:off x="2846817" y="5619649"/>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8E006E4-37F0-D146-A70A-B0E7E37C58FE}"/>
              </a:ext>
            </a:extLst>
          </p:cNvPr>
          <p:cNvSpPr txBox="1"/>
          <p:nvPr/>
        </p:nvSpPr>
        <p:spPr>
          <a:xfrm>
            <a:off x="6385810" y="3025199"/>
            <a:ext cx="5623690" cy="3139321"/>
          </a:xfrm>
          <a:prstGeom prst="rect">
            <a:avLst/>
          </a:prstGeom>
          <a:noFill/>
        </p:spPr>
        <p:txBody>
          <a:bodyPr wrap="square" rtlCol="0">
            <a:spAutoFit/>
          </a:bodyPr>
          <a:lstStyle/>
          <a:p>
            <a:r>
              <a:rPr lang="en-US" dirty="0">
                <a:latin typeface="Helvetica" pitchFamily="2" charset="0"/>
              </a:rPr>
              <a:t>This is what we know about the new example:</a:t>
            </a:r>
          </a:p>
          <a:p>
            <a:endParaRPr lang="en-US" dirty="0">
              <a:latin typeface="Helvetica" pitchFamily="2" charset="0"/>
            </a:endParaRPr>
          </a:p>
          <a:p>
            <a:r>
              <a:rPr lang="en-US" dirty="0">
                <a:latin typeface="Helvetica" pitchFamily="2" charset="0"/>
              </a:rPr>
              <a:t>Index: Santa Claus Melon</a:t>
            </a:r>
          </a:p>
          <a:p>
            <a:r>
              <a:rPr lang="en-US" dirty="0">
                <a:latin typeface="Helvetica" pitchFamily="2" charset="0"/>
              </a:rPr>
              <a:t>Sweetness = 4</a:t>
            </a:r>
          </a:p>
          <a:p>
            <a:r>
              <a:rPr lang="en-US" dirty="0">
                <a:latin typeface="Helvetica" pitchFamily="2" charset="0"/>
              </a:rPr>
              <a:t>Sourness = 1</a:t>
            </a:r>
          </a:p>
          <a:p>
            <a:r>
              <a:rPr lang="en-US" dirty="0">
                <a:latin typeface="Helvetica" pitchFamily="2" charset="0"/>
              </a:rPr>
              <a:t>Label = ?????????? </a:t>
            </a:r>
          </a:p>
          <a:p>
            <a:endParaRPr lang="en-US" dirty="0">
              <a:latin typeface="Helvetica" pitchFamily="2" charset="0"/>
            </a:endParaRPr>
          </a:p>
          <a:p>
            <a:r>
              <a:rPr lang="en-US" dirty="0">
                <a:latin typeface="Helvetica" pitchFamily="2" charset="0"/>
              </a:rPr>
              <a:t>The three nearest neighbors:</a:t>
            </a:r>
          </a:p>
          <a:p>
            <a:pPr marL="285750" indent="-285750">
              <a:buFont typeface="Arial" panose="020B0604020202020204" pitchFamily="34" charset="0"/>
              <a:buChar char="•"/>
            </a:pPr>
            <a:r>
              <a:rPr lang="en-US" dirty="0">
                <a:latin typeface="Helvetica" pitchFamily="2" charset="0"/>
              </a:rPr>
              <a:t>Cantaloupe </a:t>
            </a:r>
            <a:r>
              <a:rPr lang="en-US" i="1" dirty="0">
                <a:latin typeface="Helvetica" pitchFamily="2" charset="0"/>
              </a:rPr>
              <a:t>(d</a:t>
            </a:r>
            <a:r>
              <a:rPr lang="en-US" dirty="0">
                <a:latin typeface="Helvetica" pitchFamily="2" charset="0"/>
              </a:rPr>
              <a:t> = 1): 1/1 vote for Melon</a:t>
            </a:r>
          </a:p>
          <a:p>
            <a:pPr marL="285750" indent="-285750">
              <a:buFont typeface="Arial" panose="020B0604020202020204" pitchFamily="34" charset="0"/>
              <a:buChar char="•"/>
            </a:pPr>
            <a:r>
              <a:rPr lang="en-US" dirty="0">
                <a:latin typeface="Helvetica" pitchFamily="2" charset="0"/>
              </a:rPr>
              <a:t>Honeydew (</a:t>
            </a:r>
            <a:r>
              <a:rPr lang="en-US" i="1" dirty="0">
                <a:latin typeface="Helvetica" pitchFamily="2" charset="0"/>
              </a:rPr>
              <a:t>d</a:t>
            </a:r>
            <a:r>
              <a:rPr lang="en-US" dirty="0">
                <a:latin typeface="Helvetica" pitchFamily="2" charset="0"/>
              </a:rPr>
              <a:t> = 1): 1/1 vote for Melon</a:t>
            </a:r>
          </a:p>
          <a:p>
            <a:pPr marL="285750" indent="-285750">
              <a:buFont typeface="Arial" panose="020B0604020202020204" pitchFamily="34" charset="0"/>
              <a:buChar char="•"/>
            </a:pPr>
            <a:r>
              <a:rPr lang="en-US" dirty="0">
                <a:latin typeface="Helvetica" pitchFamily="2" charset="0"/>
              </a:rPr>
              <a:t>Orange (</a:t>
            </a:r>
            <a:r>
              <a:rPr lang="en-US" i="1" dirty="0">
                <a:latin typeface="Helvetica" pitchFamily="2" charset="0"/>
              </a:rPr>
              <a:t>d</a:t>
            </a:r>
            <a:r>
              <a:rPr lang="en-US" dirty="0">
                <a:latin typeface="Helvetica" pitchFamily="2" charset="0"/>
              </a:rPr>
              <a:t> = 2)</a:t>
            </a:r>
          </a:p>
        </p:txBody>
      </p:sp>
      <p:pic>
        <p:nvPicPr>
          <p:cNvPr id="5" name="Picture 4">
            <a:extLst>
              <a:ext uri="{FF2B5EF4-FFF2-40B4-BE49-F238E27FC236}">
                <a16:creationId xmlns:a16="http://schemas.microsoft.com/office/drawing/2014/main" id="{8139AA8A-C28F-B14F-9EE2-D09148F3A8F4}"/>
              </a:ext>
            </a:extLst>
          </p:cNvPr>
          <p:cNvPicPr>
            <a:picLocks noChangeAspect="1"/>
          </p:cNvPicPr>
          <p:nvPr/>
        </p:nvPicPr>
        <p:blipFill>
          <a:blip r:embed="rId3"/>
          <a:stretch>
            <a:fillRect/>
          </a:stretch>
        </p:blipFill>
        <p:spPr>
          <a:xfrm>
            <a:off x="9461378" y="0"/>
            <a:ext cx="2730622" cy="1741085"/>
          </a:xfrm>
          <a:prstGeom prst="rect">
            <a:avLst/>
          </a:prstGeom>
        </p:spPr>
      </p:pic>
      <p:sp>
        <p:nvSpPr>
          <p:cNvPr id="33" name="Oval 32">
            <a:extLst>
              <a:ext uri="{FF2B5EF4-FFF2-40B4-BE49-F238E27FC236}">
                <a16:creationId xmlns:a16="http://schemas.microsoft.com/office/drawing/2014/main" id="{F7734746-E38A-EF4A-890B-010137FA7DC1}"/>
              </a:ext>
            </a:extLst>
          </p:cNvPr>
          <p:cNvSpPr/>
          <p:nvPr/>
        </p:nvSpPr>
        <p:spPr>
          <a:xfrm>
            <a:off x="6178687" y="4077890"/>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831C3AE4-8417-7F4E-9F79-AE366F2C2860}"/>
              </a:ext>
            </a:extLst>
          </p:cNvPr>
          <p:cNvSpPr/>
          <p:nvPr/>
        </p:nvSpPr>
        <p:spPr>
          <a:xfrm>
            <a:off x="2609071" y="4419328"/>
            <a:ext cx="1035853" cy="1586622"/>
          </a:xfrm>
          <a:custGeom>
            <a:avLst/>
            <a:gdLst>
              <a:gd name="connsiteX0" fmla="*/ 298786 w 1035853"/>
              <a:gd name="connsiteY0" fmla="*/ 52 h 1586622"/>
              <a:gd name="connsiteX1" fmla="*/ 558762 w 1035853"/>
              <a:gd name="connsiteY1" fmla="*/ 260029 h 1586622"/>
              <a:gd name="connsiteX2" fmla="*/ 720127 w 1035853"/>
              <a:gd name="connsiteY2" fmla="*/ 824805 h 1586622"/>
              <a:gd name="connsiteX3" fmla="*/ 1024927 w 1035853"/>
              <a:gd name="connsiteY3" fmla="*/ 1192358 h 1586622"/>
              <a:gd name="connsiteX4" fmla="*/ 935280 w 1035853"/>
              <a:gd name="connsiteY4" fmla="*/ 1550946 h 1586622"/>
              <a:gd name="connsiteX5" fmla="*/ 621515 w 1035853"/>
              <a:gd name="connsiteY5" fmla="*/ 1524052 h 1586622"/>
              <a:gd name="connsiteX6" fmla="*/ 460151 w 1035853"/>
              <a:gd name="connsiteY6" fmla="*/ 1111676 h 1586622"/>
              <a:gd name="connsiteX7" fmla="*/ 65704 w 1035853"/>
              <a:gd name="connsiteY7" fmla="*/ 914452 h 1586622"/>
              <a:gd name="connsiteX8" fmla="*/ 20880 w 1035853"/>
              <a:gd name="connsiteY8" fmla="*/ 277958 h 1586622"/>
              <a:gd name="connsiteX9" fmla="*/ 298786 w 1035853"/>
              <a:gd name="connsiteY9" fmla="*/ 52 h 15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5853" h="1586622">
                <a:moveTo>
                  <a:pt x="298786" y="52"/>
                </a:moveTo>
                <a:cubicBezTo>
                  <a:pt x="388433" y="-2936"/>
                  <a:pt x="488539" y="122570"/>
                  <a:pt x="558762" y="260029"/>
                </a:cubicBezTo>
                <a:cubicBezTo>
                  <a:pt x="628986" y="397488"/>
                  <a:pt x="642433" y="669417"/>
                  <a:pt x="720127" y="824805"/>
                </a:cubicBezTo>
                <a:cubicBezTo>
                  <a:pt x="797821" y="980193"/>
                  <a:pt x="989068" y="1071335"/>
                  <a:pt x="1024927" y="1192358"/>
                </a:cubicBezTo>
                <a:cubicBezTo>
                  <a:pt x="1060786" y="1313382"/>
                  <a:pt x="1002515" y="1495664"/>
                  <a:pt x="935280" y="1550946"/>
                </a:cubicBezTo>
                <a:cubicBezTo>
                  <a:pt x="868045" y="1606228"/>
                  <a:pt x="700703" y="1597264"/>
                  <a:pt x="621515" y="1524052"/>
                </a:cubicBezTo>
                <a:cubicBezTo>
                  <a:pt x="542327" y="1450840"/>
                  <a:pt x="552786" y="1213276"/>
                  <a:pt x="460151" y="1111676"/>
                </a:cubicBezTo>
                <a:cubicBezTo>
                  <a:pt x="367516" y="1010076"/>
                  <a:pt x="138916" y="1053405"/>
                  <a:pt x="65704" y="914452"/>
                </a:cubicBezTo>
                <a:cubicBezTo>
                  <a:pt x="-7508" y="775499"/>
                  <a:pt x="-14979" y="430358"/>
                  <a:pt x="20880" y="277958"/>
                </a:cubicBezTo>
                <a:cubicBezTo>
                  <a:pt x="56739" y="125558"/>
                  <a:pt x="209139" y="3040"/>
                  <a:pt x="298786" y="52"/>
                </a:cubicBezTo>
                <a:close/>
              </a:path>
            </a:pathLst>
          </a:cu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5716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Eager vs. Lazy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dirty="0">
                <a:latin typeface="Helvetica" pitchFamily="2" charset="0"/>
              </a:rPr>
              <a:t>So far, the machine learning techniques we’ve covered are called </a:t>
            </a:r>
            <a:r>
              <a:rPr lang="en-US" sz="2400" b="1" dirty="0">
                <a:latin typeface="Helvetica" pitchFamily="2" charset="0"/>
              </a:rPr>
              <a:t>eager</a:t>
            </a:r>
            <a:r>
              <a:rPr lang="en-US" sz="2400" dirty="0">
                <a:latin typeface="Helvetica" pitchFamily="2" charset="0"/>
              </a:rPr>
              <a:t> </a:t>
            </a:r>
            <a:r>
              <a:rPr lang="en-US" sz="2400" b="1" dirty="0">
                <a:latin typeface="Helvetica" pitchFamily="2" charset="0"/>
              </a:rPr>
              <a:t>learners</a:t>
            </a:r>
            <a:r>
              <a:rPr lang="en-US" sz="2400" dirty="0">
                <a:latin typeface="Helvetica" pitchFamily="2" charset="0"/>
              </a:rPr>
              <a:t>.</a:t>
            </a:r>
          </a:p>
          <a:p>
            <a:pPr lvl="1"/>
            <a:r>
              <a:rPr lang="en-US" sz="2200" dirty="0">
                <a:latin typeface="Helvetica" pitchFamily="2" charset="0"/>
              </a:rPr>
              <a:t>The Naïve Bayes Classifier, decision trees, etc.</a:t>
            </a:r>
          </a:p>
          <a:p>
            <a:pPr marL="274320" lvl="1" indent="0">
              <a:buNone/>
            </a:pPr>
            <a:endParaRPr lang="en-US" sz="2200" dirty="0">
              <a:latin typeface="Helvetica" pitchFamily="2" charset="0"/>
            </a:endParaRPr>
          </a:p>
          <a:p>
            <a:r>
              <a:rPr lang="en-US" sz="2400" dirty="0">
                <a:latin typeface="Helvetica" pitchFamily="2" charset="0"/>
              </a:rPr>
              <a:t>They build a model of the function being learned.</a:t>
            </a:r>
          </a:p>
          <a:p>
            <a:pPr lvl="1"/>
            <a:r>
              <a:rPr lang="en-US" sz="2200" dirty="0">
                <a:latin typeface="Helvetica" pitchFamily="2" charset="0"/>
              </a:rPr>
              <a:t>The function that applies labels to inputs.</a:t>
            </a:r>
          </a:p>
          <a:p>
            <a:pPr lvl="1"/>
            <a:endParaRPr lang="en-US" sz="2200" dirty="0">
              <a:latin typeface="Helvetica" pitchFamily="2" charset="0"/>
            </a:endParaRPr>
          </a:p>
          <a:p>
            <a:r>
              <a:rPr lang="en-US" sz="2400" dirty="0">
                <a:latin typeface="Helvetica" pitchFamily="2" charset="0"/>
              </a:rPr>
              <a:t>Building the model is expensive, but then you have it! And then you can use it to classify lots of new examples cheaply!</a:t>
            </a:r>
          </a:p>
        </p:txBody>
      </p:sp>
    </p:spTree>
    <p:extLst>
      <p:ext uri="{BB962C8B-B14F-4D97-AF65-F5344CB8AC3E}">
        <p14:creationId xmlns:p14="http://schemas.microsoft.com/office/powerpoint/2010/main" val="918222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KNN Example – Weighting Neighbors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Orange has a </a:t>
                </a:r>
                <a:r>
                  <a:rPr lang="en-US" sz="2400" i="1" dirty="0">
                    <a:latin typeface="Helvetica" pitchFamily="2" charset="0"/>
                  </a:rPr>
                  <a:t>d</a:t>
                </a:r>
                <a:r>
                  <a:rPr lang="en-US" sz="2400" dirty="0">
                    <a:latin typeface="Helvetica" pitchFamily="2" charset="0"/>
                  </a:rPr>
                  <a:t> of 2, which amounts to a half vote: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𝑑</m:t>
                        </m:r>
                      </m:den>
                    </m:f>
                  </m:oMath>
                </a14:m>
                <a:r>
                  <a:rPr lang="en-US" sz="2400" dirty="0"/>
                  <a:t> ) = </a:t>
                </a:r>
                <a:r>
                  <a:rPr lang="en-US" sz="2400" dirty="0">
                    <a:latin typeface="Helvetica" pitchFamily="2" charset="0"/>
                  </a:rPr>
                  <a:t>(</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2</m:t>
                        </m:r>
                      </m:den>
                    </m:f>
                  </m:oMath>
                </a14:m>
                <a:r>
                  <a:rPr lang="en-US" sz="2400" dirty="0"/>
                  <a:t> ) = </a:t>
                </a:r>
                <a:r>
                  <a:rPr lang="en-US" sz="2400" dirty="0">
                    <a:latin typeface="Helvetica" pitchFamily="2" charset="0"/>
                  </a:rPr>
                  <a:t>0.5</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2"/>
                <a:stretch>
                  <a:fillRect l="-884"/>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3FC94D09-156F-384B-8349-CE4E10CA1FB5}"/>
              </a:ext>
            </a:extLst>
          </p:cNvPr>
          <p:cNvGrpSpPr/>
          <p:nvPr/>
        </p:nvGrpSpPr>
        <p:grpSpPr>
          <a:xfrm>
            <a:off x="523571" y="2877575"/>
            <a:ext cx="3913518" cy="3657600"/>
            <a:chOff x="523571" y="2877575"/>
            <a:chExt cx="3913518" cy="3657600"/>
          </a:xfrm>
        </p:grpSpPr>
        <p:grpSp>
          <p:nvGrpSpPr>
            <p:cNvPr id="6" name="Group 5">
              <a:extLst>
                <a:ext uri="{FF2B5EF4-FFF2-40B4-BE49-F238E27FC236}">
                  <a16:creationId xmlns:a16="http://schemas.microsoft.com/office/drawing/2014/main" id="{5D89DFF1-22E2-B04A-A416-4CEFE322B777}"/>
                </a:ext>
              </a:extLst>
            </p:cNvPr>
            <p:cNvGrpSpPr/>
            <p:nvPr/>
          </p:nvGrpSpPr>
          <p:grpSpPr>
            <a:xfrm>
              <a:off x="523571" y="2877575"/>
              <a:ext cx="3913518" cy="3657600"/>
              <a:chOff x="281093" y="2065565"/>
              <a:chExt cx="4037818" cy="4045589"/>
            </a:xfrm>
          </p:grpSpPr>
          <p:cxnSp>
            <p:nvCxnSpPr>
              <p:cNvPr id="7" name="Straight Arrow Connector 6">
                <a:extLst>
                  <a:ext uri="{FF2B5EF4-FFF2-40B4-BE49-F238E27FC236}">
                    <a16:creationId xmlns:a16="http://schemas.microsoft.com/office/drawing/2014/main" id="{9DCA254B-5554-AB41-90F9-8CF252958C2A}"/>
                  </a:ext>
                </a:extLst>
              </p:cNvPr>
              <p:cNvCxnSpPr/>
              <p:nvPr/>
            </p:nvCxnSpPr>
            <p:spPr>
              <a:xfrm flipV="1">
                <a:off x="1254581" y="2228850"/>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29BA-CED0-4F4D-B412-216CDC6C9E0E}"/>
                  </a:ext>
                </a:extLst>
              </p:cNvPr>
              <p:cNvCxnSpPr/>
              <p:nvPr/>
            </p:nvCxnSpPr>
            <p:spPr>
              <a:xfrm flipV="1">
                <a:off x="1753966"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76F39-A625-454E-8867-E74632189AED}"/>
                  </a:ext>
                </a:extLst>
              </p:cNvPr>
              <p:cNvCxnSpPr/>
              <p:nvPr/>
            </p:nvCxnSpPr>
            <p:spPr>
              <a:xfrm flipV="1">
                <a:off x="2242463"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580135-3E74-5945-92AF-1A930361853C}"/>
                  </a:ext>
                </a:extLst>
              </p:cNvPr>
              <p:cNvCxnSpPr/>
              <p:nvPr/>
            </p:nvCxnSpPr>
            <p:spPr>
              <a:xfrm flipV="1">
                <a:off x="275001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067FE8-F3F3-5E48-A46B-7386DE937D44}"/>
                  </a:ext>
                </a:extLst>
              </p:cNvPr>
              <p:cNvCxnSpPr/>
              <p:nvPr/>
            </p:nvCxnSpPr>
            <p:spPr>
              <a:xfrm flipV="1">
                <a:off x="3233075"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56FAF-BC14-D140-8F4B-7454D85CF02D}"/>
                  </a:ext>
                </a:extLst>
              </p:cNvPr>
              <p:cNvCxnSpPr/>
              <p:nvPr/>
            </p:nvCxnSpPr>
            <p:spPr>
              <a:xfrm flipV="1">
                <a:off x="374333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703C1D-D5C1-7F4A-A5E0-E35892290C9E}"/>
                  </a:ext>
                </a:extLst>
              </p:cNvPr>
              <p:cNvCxnSpPr/>
              <p:nvPr/>
            </p:nvCxnSpPr>
            <p:spPr>
              <a:xfrm rot="5400000" flipV="1">
                <a:off x="2469699" y="984474"/>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B7F6F-30EB-BF49-995C-A55E0D166F12}"/>
                  </a:ext>
                </a:extLst>
              </p:cNvPr>
              <p:cNvCxnSpPr/>
              <p:nvPr/>
            </p:nvCxnSpPr>
            <p:spPr>
              <a:xfrm rot="5400000" flipV="1">
                <a:off x="2469700" y="148385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857E1-F651-8A4D-B9EE-D3E907FDB7B8}"/>
                  </a:ext>
                </a:extLst>
              </p:cNvPr>
              <p:cNvCxnSpPr/>
              <p:nvPr/>
            </p:nvCxnSpPr>
            <p:spPr>
              <a:xfrm rot="5400000" flipV="1">
                <a:off x="2469700" y="1972356"/>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88A6-A147-794B-9271-F2913DF89C76}"/>
                  </a:ext>
                </a:extLst>
              </p:cNvPr>
              <p:cNvCxnSpPr/>
              <p:nvPr/>
            </p:nvCxnSpPr>
            <p:spPr>
              <a:xfrm rot="5400000" flipV="1">
                <a:off x="2469700" y="247990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46B0E8-7FCC-1848-B988-328589C8FDC2}"/>
                  </a:ext>
                </a:extLst>
              </p:cNvPr>
              <p:cNvCxnSpPr/>
              <p:nvPr/>
            </p:nvCxnSpPr>
            <p:spPr>
              <a:xfrm rot="5400000" flipV="1">
                <a:off x="2469700" y="2962968"/>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C43112-2078-3443-B871-74FDF55EAE3D}"/>
                  </a:ext>
                </a:extLst>
              </p:cNvPr>
              <p:cNvCxnSpPr/>
              <p:nvPr/>
            </p:nvCxnSpPr>
            <p:spPr>
              <a:xfrm rot="5400000" flipV="1">
                <a:off x="2469700" y="347322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CBF2D2-5777-814B-94B9-67F24F547342}"/>
                  </a:ext>
                </a:extLst>
              </p:cNvPr>
              <p:cNvCxnSpPr/>
              <p:nvPr/>
            </p:nvCxnSpPr>
            <p:spPr>
              <a:xfrm flipV="1">
                <a:off x="751116" y="2065565"/>
                <a:ext cx="0" cy="36004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7F2606-AA61-2546-8B1C-FF890293EB77}"/>
                  </a:ext>
                </a:extLst>
              </p:cNvPr>
              <p:cNvCxnSpPr/>
              <p:nvPr/>
            </p:nvCxnSpPr>
            <p:spPr>
              <a:xfrm>
                <a:off x="751116" y="5666016"/>
                <a:ext cx="35677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83D74-0497-F541-A522-A7EC0BB5E29A}"/>
                  </a:ext>
                </a:extLst>
              </p:cNvPr>
              <p:cNvSpPr txBox="1"/>
              <p:nvPr/>
            </p:nvSpPr>
            <p:spPr>
              <a:xfrm>
                <a:off x="2000660" y="5649489"/>
                <a:ext cx="93807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p:txBody>
          </p:sp>
          <p:sp>
            <p:nvSpPr>
              <p:cNvPr id="22" name="TextBox 21">
                <a:extLst>
                  <a:ext uri="{FF2B5EF4-FFF2-40B4-BE49-F238E27FC236}">
                    <a16:creationId xmlns:a16="http://schemas.microsoft.com/office/drawing/2014/main" id="{40971090-A899-5544-806D-95399EB0BCBB}"/>
                  </a:ext>
                </a:extLst>
              </p:cNvPr>
              <p:cNvSpPr txBox="1"/>
              <p:nvPr/>
            </p:nvSpPr>
            <p:spPr>
              <a:xfrm rot="16200000">
                <a:off x="127846" y="3716598"/>
                <a:ext cx="768159"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p:txBody>
          </p:sp>
        </p:grpSp>
        <p:sp>
          <p:nvSpPr>
            <p:cNvPr id="23" name="Oval 22">
              <a:extLst>
                <a:ext uri="{FF2B5EF4-FFF2-40B4-BE49-F238E27FC236}">
                  <a16:creationId xmlns:a16="http://schemas.microsoft.com/office/drawing/2014/main" id="{60855A64-ECCF-7745-9E6D-4A1932A4449F}"/>
                </a:ext>
              </a:extLst>
            </p:cNvPr>
            <p:cNvSpPr/>
            <p:nvPr/>
          </p:nvSpPr>
          <p:spPr>
            <a:xfrm>
              <a:off x="1386398" y="3353246"/>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6390F6-7258-F744-9016-CCA7E8290DC3}"/>
                </a:ext>
              </a:extLst>
            </p:cNvPr>
            <p:cNvSpPr/>
            <p:nvPr/>
          </p:nvSpPr>
          <p:spPr>
            <a:xfrm>
              <a:off x="1389128" y="384854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5EB3B9C-469C-584F-B0DD-595F1E5FBEA3}"/>
                </a:ext>
              </a:extLst>
            </p:cNvPr>
            <p:cNvSpPr/>
            <p:nvPr/>
          </p:nvSpPr>
          <p:spPr>
            <a:xfrm>
              <a:off x="1889863" y="385670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AA79A-5D86-AA46-8356-06BC3E135045}"/>
                </a:ext>
              </a:extLst>
            </p:cNvPr>
            <p:cNvSpPr/>
            <p:nvPr/>
          </p:nvSpPr>
          <p:spPr>
            <a:xfrm>
              <a:off x="2845059" y="4755724"/>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97F065-40B3-DD41-8FFA-60A5097F2708}"/>
                </a:ext>
              </a:extLst>
            </p:cNvPr>
            <p:cNvSpPr/>
            <p:nvPr/>
          </p:nvSpPr>
          <p:spPr>
            <a:xfrm>
              <a:off x="3804281" y="563213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C6E4F4-AA63-3242-9805-60BBEA8611E0}"/>
                </a:ext>
              </a:extLst>
            </p:cNvPr>
            <p:cNvSpPr/>
            <p:nvPr/>
          </p:nvSpPr>
          <p:spPr>
            <a:xfrm>
              <a:off x="2845059" y="5154897"/>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D0A420-9ED0-A642-9BB4-488B873493C2}"/>
                </a:ext>
              </a:extLst>
            </p:cNvPr>
            <p:cNvSpPr/>
            <p:nvPr/>
          </p:nvSpPr>
          <p:spPr>
            <a:xfrm>
              <a:off x="3294022" y="56171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51B0C017-4E0B-C942-9DDC-07A6718FADB4}"/>
              </a:ext>
            </a:extLst>
          </p:cNvPr>
          <p:cNvSpPr/>
          <p:nvPr/>
        </p:nvSpPr>
        <p:spPr>
          <a:xfrm>
            <a:off x="2846817" y="5619649"/>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8E006E4-37F0-D146-A70A-B0E7E37C58FE}"/>
              </a:ext>
            </a:extLst>
          </p:cNvPr>
          <p:cNvSpPr txBox="1"/>
          <p:nvPr/>
        </p:nvSpPr>
        <p:spPr>
          <a:xfrm>
            <a:off x="6385810" y="3025199"/>
            <a:ext cx="5623690" cy="3139321"/>
          </a:xfrm>
          <a:prstGeom prst="rect">
            <a:avLst/>
          </a:prstGeom>
          <a:noFill/>
        </p:spPr>
        <p:txBody>
          <a:bodyPr wrap="square" rtlCol="0">
            <a:spAutoFit/>
          </a:bodyPr>
          <a:lstStyle/>
          <a:p>
            <a:r>
              <a:rPr lang="en-US" dirty="0">
                <a:latin typeface="Helvetica" pitchFamily="2" charset="0"/>
              </a:rPr>
              <a:t>This is what we know about the new example:</a:t>
            </a:r>
          </a:p>
          <a:p>
            <a:endParaRPr lang="en-US" dirty="0">
              <a:latin typeface="Helvetica" pitchFamily="2" charset="0"/>
            </a:endParaRPr>
          </a:p>
          <a:p>
            <a:r>
              <a:rPr lang="en-US" dirty="0">
                <a:latin typeface="Helvetica" pitchFamily="2" charset="0"/>
              </a:rPr>
              <a:t>Index: Santa Claus Melon</a:t>
            </a:r>
          </a:p>
          <a:p>
            <a:r>
              <a:rPr lang="en-US" dirty="0">
                <a:latin typeface="Helvetica" pitchFamily="2" charset="0"/>
              </a:rPr>
              <a:t>Sweetness = 4</a:t>
            </a:r>
          </a:p>
          <a:p>
            <a:r>
              <a:rPr lang="en-US" dirty="0">
                <a:latin typeface="Helvetica" pitchFamily="2" charset="0"/>
              </a:rPr>
              <a:t>Sourness = 1</a:t>
            </a:r>
          </a:p>
          <a:p>
            <a:r>
              <a:rPr lang="en-US" dirty="0">
                <a:latin typeface="Helvetica" pitchFamily="2" charset="0"/>
              </a:rPr>
              <a:t>Label = ?????????? </a:t>
            </a:r>
          </a:p>
          <a:p>
            <a:endParaRPr lang="en-US" dirty="0">
              <a:latin typeface="Helvetica" pitchFamily="2" charset="0"/>
            </a:endParaRPr>
          </a:p>
          <a:p>
            <a:r>
              <a:rPr lang="en-US" dirty="0">
                <a:latin typeface="Helvetica" pitchFamily="2" charset="0"/>
              </a:rPr>
              <a:t>The three nearest neighbors:</a:t>
            </a:r>
          </a:p>
          <a:p>
            <a:pPr marL="285750" indent="-285750">
              <a:buFont typeface="Arial" panose="020B0604020202020204" pitchFamily="34" charset="0"/>
              <a:buChar char="•"/>
            </a:pPr>
            <a:r>
              <a:rPr lang="en-US" dirty="0">
                <a:latin typeface="Helvetica" pitchFamily="2" charset="0"/>
              </a:rPr>
              <a:t>Cantaloupe </a:t>
            </a:r>
            <a:r>
              <a:rPr lang="en-US" i="1" dirty="0">
                <a:latin typeface="Helvetica" pitchFamily="2" charset="0"/>
              </a:rPr>
              <a:t>(d</a:t>
            </a:r>
            <a:r>
              <a:rPr lang="en-US" dirty="0">
                <a:latin typeface="Helvetica" pitchFamily="2" charset="0"/>
              </a:rPr>
              <a:t> = 1): 1/1 vote for Melon</a:t>
            </a:r>
          </a:p>
          <a:p>
            <a:pPr marL="285750" indent="-285750">
              <a:buFont typeface="Arial" panose="020B0604020202020204" pitchFamily="34" charset="0"/>
              <a:buChar char="•"/>
            </a:pPr>
            <a:r>
              <a:rPr lang="en-US" dirty="0">
                <a:latin typeface="Helvetica" pitchFamily="2" charset="0"/>
              </a:rPr>
              <a:t>Honeydew (</a:t>
            </a:r>
            <a:r>
              <a:rPr lang="en-US" i="1" dirty="0">
                <a:latin typeface="Helvetica" pitchFamily="2" charset="0"/>
              </a:rPr>
              <a:t>d</a:t>
            </a:r>
            <a:r>
              <a:rPr lang="en-US" dirty="0">
                <a:latin typeface="Helvetica" pitchFamily="2" charset="0"/>
              </a:rPr>
              <a:t> = 1): 1/1 vote for Melon</a:t>
            </a:r>
          </a:p>
          <a:p>
            <a:pPr marL="285750" indent="-285750">
              <a:buFont typeface="Arial" panose="020B0604020202020204" pitchFamily="34" charset="0"/>
              <a:buChar char="•"/>
            </a:pPr>
            <a:r>
              <a:rPr lang="en-US" dirty="0">
                <a:latin typeface="Helvetica" pitchFamily="2" charset="0"/>
              </a:rPr>
              <a:t>Orange (</a:t>
            </a:r>
            <a:r>
              <a:rPr lang="en-US" i="1" dirty="0">
                <a:latin typeface="Helvetica" pitchFamily="2" charset="0"/>
              </a:rPr>
              <a:t>d</a:t>
            </a:r>
            <a:r>
              <a:rPr lang="en-US" dirty="0">
                <a:latin typeface="Helvetica" pitchFamily="2" charset="0"/>
              </a:rPr>
              <a:t> = 2): 1/2 vote for Fruit</a:t>
            </a:r>
          </a:p>
        </p:txBody>
      </p:sp>
      <p:pic>
        <p:nvPicPr>
          <p:cNvPr id="5" name="Picture 4">
            <a:extLst>
              <a:ext uri="{FF2B5EF4-FFF2-40B4-BE49-F238E27FC236}">
                <a16:creationId xmlns:a16="http://schemas.microsoft.com/office/drawing/2014/main" id="{8139AA8A-C28F-B14F-9EE2-D09148F3A8F4}"/>
              </a:ext>
            </a:extLst>
          </p:cNvPr>
          <p:cNvPicPr>
            <a:picLocks noChangeAspect="1"/>
          </p:cNvPicPr>
          <p:nvPr/>
        </p:nvPicPr>
        <p:blipFill>
          <a:blip r:embed="rId3"/>
          <a:stretch>
            <a:fillRect/>
          </a:stretch>
        </p:blipFill>
        <p:spPr>
          <a:xfrm>
            <a:off x="9461378" y="0"/>
            <a:ext cx="2730622" cy="1741085"/>
          </a:xfrm>
          <a:prstGeom prst="rect">
            <a:avLst/>
          </a:prstGeom>
        </p:spPr>
      </p:pic>
      <p:sp>
        <p:nvSpPr>
          <p:cNvPr id="33" name="Oval 32">
            <a:extLst>
              <a:ext uri="{FF2B5EF4-FFF2-40B4-BE49-F238E27FC236}">
                <a16:creationId xmlns:a16="http://schemas.microsoft.com/office/drawing/2014/main" id="{F7734746-E38A-EF4A-890B-010137FA7DC1}"/>
              </a:ext>
            </a:extLst>
          </p:cNvPr>
          <p:cNvSpPr/>
          <p:nvPr/>
        </p:nvSpPr>
        <p:spPr>
          <a:xfrm>
            <a:off x="6178687" y="4077890"/>
            <a:ext cx="163286" cy="163286"/>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831C3AE4-8417-7F4E-9F79-AE366F2C2860}"/>
              </a:ext>
            </a:extLst>
          </p:cNvPr>
          <p:cNvSpPr/>
          <p:nvPr/>
        </p:nvSpPr>
        <p:spPr>
          <a:xfrm>
            <a:off x="2609071" y="4419328"/>
            <a:ext cx="1035853" cy="1586622"/>
          </a:xfrm>
          <a:custGeom>
            <a:avLst/>
            <a:gdLst>
              <a:gd name="connsiteX0" fmla="*/ 298786 w 1035853"/>
              <a:gd name="connsiteY0" fmla="*/ 52 h 1586622"/>
              <a:gd name="connsiteX1" fmla="*/ 558762 w 1035853"/>
              <a:gd name="connsiteY1" fmla="*/ 260029 h 1586622"/>
              <a:gd name="connsiteX2" fmla="*/ 720127 w 1035853"/>
              <a:gd name="connsiteY2" fmla="*/ 824805 h 1586622"/>
              <a:gd name="connsiteX3" fmla="*/ 1024927 w 1035853"/>
              <a:gd name="connsiteY3" fmla="*/ 1192358 h 1586622"/>
              <a:gd name="connsiteX4" fmla="*/ 935280 w 1035853"/>
              <a:gd name="connsiteY4" fmla="*/ 1550946 h 1586622"/>
              <a:gd name="connsiteX5" fmla="*/ 621515 w 1035853"/>
              <a:gd name="connsiteY5" fmla="*/ 1524052 h 1586622"/>
              <a:gd name="connsiteX6" fmla="*/ 460151 w 1035853"/>
              <a:gd name="connsiteY6" fmla="*/ 1111676 h 1586622"/>
              <a:gd name="connsiteX7" fmla="*/ 65704 w 1035853"/>
              <a:gd name="connsiteY7" fmla="*/ 914452 h 1586622"/>
              <a:gd name="connsiteX8" fmla="*/ 20880 w 1035853"/>
              <a:gd name="connsiteY8" fmla="*/ 277958 h 1586622"/>
              <a:gd name="connsiteX9" fmla="*/ 298786 w 1035853"/>
              <a:gd name="connsiteY9" fmla="*/ 52 h 15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5853" h="1586622">
                <a:moveTo>
                  <a:pt x="298786" y="52"/>
                </a:moveTo>
                <a:cubicBezTo>
                  <a:pt x="388433" y="-2936"/>
                  <a:pt x="488539" y="122570"/>
                  <a:pt x="558762" y="260029"/>
                </a:cubicBezTo>
                <a:cubicBezTo>
                  <a:pt x="628986" y="397488"/>
                  <a:pt x="642433" y="669417"/>
                  <a:pt x="720127" y="824805"/>
                </a:cubicBezTo>
                <a:cubicBezTo>
                  <a:pt x="797821" y="980193"/>
                  <a:pt x="989068" y="1071335"/>
                  <a:pt x="1024927" y="1192358"/>
                </a:cubicBezTo>
                <a:cubicBezTo>
                  <a:pt x="1060786" y="1313382"/>
                  <a:pt x="1002515" y="1495664"/>
                  <a:pt x="935280" y="1550946"/>
                </a:cubicBezTo>
                <a:cubicBezTo>
                  <a:pt x="868045" y="1606228"/>
                  <a:pt x="700703" y="1597264"/>
                  <a:pt x="621515" y="1524052"/>
                </a:cubicBezTo>
                <a:cubicBezTo>
                  <a:pt x="542327" y="1450840"/>
                  <a:pt x="552786" y="1213276"/>
                  <a:pt x="460151" y="1111676"/>
                </a:cubicBezTo>
                <a:cubicBezTo>
                  <a:pt x="367516" y="1010076"/>
                  <a:pt x="138916" y="1053405"/>
                  <a:pt x="65704" y="914452"/>
                </a:cubicBezTo>
                <a:cubicBezTo>
                  <a:pt x="-7508" y="775499"/>
                  <a:pt x="-14979" y="430358"/>
                  <a:pt x="20880" y="277958"/>
                </a:cubicBezTo>
                <a:cubicBezTo>
                  <a:pt x="56739" y="125558"/>
                  <a:pt x="209139" y="3040"/>
                  <a:pt x="298786" y="52"/>
                </a:cubicBezTo>
                <a:close/>
              </a:path>
            </a:pathLst>
          </a:cu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2391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KNN Example – Weighting Neighbors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The end result is the same, Santa Claus Melon is a melon, though the vote tallies were slightly different!</a:t>
            </a:r>
          </a:p>
        </p:txBody>
      </p:sp>
      <p:grpSp>
        <p:nvGrpSpPr>
          <p:cNvPr id="34" name="Group 33">
            <a:extLst>
              <a:ext uri="{FF2B5EF4-FFF2-40B4-BE49-F238E27FC236}">
                <a16:creationId xmlns:a16="http://schemas.microsoft.com/office/drawing/2014/main" id="{3FC94D09-156F-384B-8349-CE4E10CA1FB5}"/>
              </a:ext>
            </a:extLst>
          </p:cNvPr>
          <p:cNvGrpSpPr/>
          <p:nvPr/>
        </p:nvGrpSpPr>
        <p:grpSpPr>
          <a:xfrm>
            <a:off x="523571" y="2877575"/>
            <a:ext cx="3913518" cy="3657600"/>
            <a:chOff x="523571" y="2877575"/>
            <a:chExt cx="3913518" cy="3657600"/>
          </a:xfrm>
        </p:grpSpPr>
        <p:grpSp>
          <p:nvGrpSpPr>
            <p:cNvPr id="6" name="Group 5">
              <a:extLst>
                <a:ext uri="{FF2B5EF4-FFF2-40B4-BE49-F238E27FC236}">
                  <a16:creationId xmlns:a16="http://schemas.microsoft.com/office/drawing/2014/main" id="{5D89DFF1-22E2-B04A-A416-4CEFE322B777}"/>
                </a:ext>
              </a:extLst>
            </p:cNvPr>
            <p:cNvGrpSpPr/>
            <p:nvPr/>
          </p:nvGrpSpPr>
          <p:grpSpPr>
            <a:xfrm>
              <a:off x="523571" y="2877575"/>
              <a:ext cx="3913518" cy="3657600"/>
              <a:chOff x="281093" y="2065565"/>
              <a:chExt cx="4037818" cy="4045589"/>
            </a:xfrm>
          </p:grpSpPr>
          <p:cxnSp>
            <p:nvCxnSpPr>
              <p:cNvPr id="7" name="Straight Arrow Connector 6">
                <a:extLst>
                  <a:ext uri="{FF2B5EF4-FFF2-40B4-BE49-F238E27FC236}">
                    <a16:creationId xmlns:a16="http://schemas.microsoft.com/office/drawing/2014/main" id="{9DCA254B-5554-AB41-90F9-8CF252958C2A}"/>
                  </a:ext>
                </a:extLst>
              </p:cNvPr>
              <p:cNvCxnSpPr/>
              <p:nvPr/>
            </p:nvCxnSpPr>
            <p:spPr>
              <a:xfrm flipV="1">
                <a:off x="1254581" y="2228850"/>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9629BA-CED0-4F4D-B412-216CDC6C9E0E}"/>
                  </a:ext>
                </a:extLst>
              </p:cNvPr>
              <p:cNvCxnSpPr/>
              <p:nvPr/>
            </p:nvCxnSpPr>
            <p:spPr>
              <a:xfrm flipV="1">
                <a:off x="1753966"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76F39-A625-454E-8867-E74632189AED}"/>
                  </a:ext>
                </a:extLst>
              </p:cNvPr>
              <p:cNvCxnSpPr/>
              <p:nvPr/>
            </p:nvCxnSpPr>
            <p:spPr>
              <a:xfrm flipV="1">
                <a:off x="2242463"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580135-3E74-5945-92AF-1A930361853C}"/>
                  </a:ext>
                </a:extLst>
              </p:cNvPr>
              <p:cNvCxnSpPr/>
              <p:nvPr/>
            </p:nvCxnSpPr>
            <p:spPr>
              <a:xfrm flipV="1">
                <a:off x="275001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067FE8-F3F3-5E48-A46B-7386DE937D44}"/>
                  </a:ext>
                </a:extLst>
              </p:cNvPr>
              <p:cNvCxnSpPr/>
              <p:nvPr/>
            </p:nvCxnSpPr>
            <p:spPr>
              <a:xfrm flipV="1">
                <a:off x="3233075"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56FAF-BC14-D140-8F4B-7454D85CF02D}"/>
                  </a:ext>
                </a:extLst>
              </p:cNvPr>
              <p:cNvCxnSpPr/>
              <p:nvPr/>
            </p:nvCxnSpPr>
            <p:spPr>
              <a:xfrm flipV="1">
                <a:off x="3743334" y="222884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703C1D-D5C1-7F4A-A5E0-E35892290C9E}"/>
                  </a:ext>
                </a:extLst>
              </p:cNvPr>
              <p:cNvCxnSpPr/>
              <p:nvPr/>
            </p:nvCxnSpPr>
            <p:spPr>
              <a:xfrm rot="5400000" flipV="1">
                <a:off x="2469699" y="984474"/>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FB7F6F-30EB-BF49-995C-A55E0D166F12}"/>
                  </a:ext>
                </a:extLst>
              </p:cNvPr>
              <p:cNvCxnSpPr/>
              <p:nvPr/>
            </p:nvCxnSpPr>
            <p:spPr>
              <a:xfrm rot="5400000" flipV="1">
                <a:off x="2469700" y="1483859"/>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857E1-F651-8A4D-B9EE-D3E907FDB7B8}"/>
                  </a:ext>
                </a:extLst>
              </p:cNvPr>
              <p:cNvCxnSpPr/>
              <p:nvPr/>
            </p:nvCxnSpPr>
            <p:spPr>
              <a:xfrm rot="5400000" flipV="1">
                <a:off x="2469700" y="1972356"/>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88A6-A147-794B-9271-F2913DF89C76}"/>
                  </a:ext>
                </a:extLst>
              </p:cNvPr>
              <p:cNvCxnSpPr/>
              <p:nvPr/>
            </p:nvCxnSpPr>
            <p:spPr>
              <a:xfrm rot="5400000" flipV="1">
                <a:off x="2469700" y="247990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46B0E8-7FCC-1848-B988-328589C8FDC2}"/>
                  </a:ext>
                </a:extLst>
              </p:cNvPr>
              <p:cNvCxnSpPr/>
              <p:nvPr/>
            </p:nvCxnSpPr>
            <p:spPr>
              <a:xfrm rot="5400000" flipV="1">
                <a:off x="2469700" y="2962968"/>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C43112-2078-3443-B871-74FDF55EAE3D}"/>
                  </a:ext>
                </a:extLst>
              </p:cNvPr>
              <p:cNvCxnSpPr/>
              <p:nvPr/>
            </p:nvCxnSpPr>
            <p:spPr>
              <a:xfrm rot="5400000" flipV="1">
                <a:off x="2469700" y="3473227"/>
                <a:ext cx="0" cy="3437165"/>
              </a:xfrm>
              <a:prstGeom prst="straightConnector1">
                <a:avLst/>
              </a:prstGeom>
              <a:ln w="12700">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CBF2D2-5777-814B-94B9-67F24F547342}"/>
                  </a:ext>
                </a:extLst>
              </p:cNvPr>
              <p:cNvCxnSpPr/>
              <p:nvPr/>
            </p:nvCxnSpPr>
            <p:spPr>
              <a:xfrm flipV="1">
                <a:off x="751116" y="2065565"/>
                <a:ext cx="0" cy="36004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7F2606-AA61-2546-8B1C-FF890293EB77}"/>
                  </a:ext>
                </a:extLst>
              </p:cNvPr>
              <p:cNvCxnSpPr/>
              <p:nvPr/>
            </p:nvCxnSpPr>
            <p:spPr>
              <a:xfrm>
                <a:off x="751116" y="5666016"/>
                <a:ext cx="35677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83D74-0497-F541-A522-A7EC0BB5E29A}"/>
                  </a:ext>
                </a:extLst>
              </p:cNvPr>
              <p:cNvSpPr txBox="1"/>
              <p:nvPr/>
            </p:nvSpPr>
            <p:spPr>
              <a:xfrm>
                <a:off x="2000660" y="5649489"/>
                <a:ext cx="938077"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Sweet</a:t>
                </a:r>
              </a:p>
            </p:txBody>
          </p:sp>
          <p:sp>
            <p:nvSpPr>
              <p:cNvPr id="22" name="TextBox 21">
                <a:extLst>
                  <a:ext uri="{FF2B5EF4-FFF2-40B4-BE49-F238E27FC236}">
                    <a16:creationId xmlns:a16="http://schemas.microsoft.com/office/drawing/2014/main" id="{40971090-A899-5544-806D-95399EB0BCBB}"/>
                  </a:ext>
                </a:extLst>
              </p:cNvPr>
              <p:cNvSpPr txBox="1"/>
              <p:nvPr/>
            </p:nvSpPr>
            <p:spPr>
              <a:xfrm rot="16200000">
                <a:off x="127846" y="3716598"/>
                <a:ext cx="768159" cy="461665"/>
              </a:xfrm>
              <a:prstGeom prst="rect">
                <a:avLst/>
              </a:prstGeom>
              <a:noFill/>
            </p:spPr>
            <p:txBody>
              <a:bodyPr wrap="none" rtlCol="0">
                <a:spAutoFit/>
              </a:bodyPr>
              <a:lstStyle/>
              <a:p>
                <a:r>
                  <a:rPr lang="en-US" sz="2400" dirty="0">
                    <a:latin typeface="Linux Libertine" panose="02000503000000000000" pitchFamily="2" charset="0"/>
                    <a:ea typeface="Linux Libertine" panose="02000503000000000000" pitchFamily="2" charset="0"/>
                    <a:cs typeface="Linux Libertine" panose="02000503000000000000" pitchFamily="2" charset="0"/>
                  </a:rPr>
                  <a:t>Sour</a:t>
                </a:r>
              </a:p>
            </p:txBody>
          </p:sp>
        </p:grpSp>
        <p:sp>
          <p:nvSpPr>
            <p:cNvPr id="23" name="Oval 22">
              <a:extLst>
                <a:ext uri="{FF2B5EF4-FFF2-40B4-BE49-F238E27FC236}">
                  <a16:creationId xmlns:a16="http://schemas.microsoft.com/office/drawing/2014/main" id="{60855A64-ECCF-7745-9E6D-4A1932A4449F}"/>
                </a:ext>
              </a:extLst>
            </p:cNvPr>
            <p:cNvSpPr/>
            <p:nvPr/>
          </p:nvSpPr>
          <p:spPr>
            <a:xfrm>
              <a:off x="1386398" y="3353246"/>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6390F6-7258-F744-9016-CCA7E8290DC3}"/>
                </a:ext>
              </a:extLst>
            </p:cNvPr>
            <p:cNvSpPr/>
            <p:nvPr/>
          </p:nvSpPr>
          <p:spPr>
            <a:xfrm>
              <a:off x="1389128" y="384854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5EB3B9C-469C-584F-B0DD-595F1E5FBEA3}"/>
                </a:ext>
              </a:extLst>
            </p:cNvPr>
            <p:cNvSpPr/>
            <p:nvPr/>
          </p:nvSpPr>
          <p:spPr>
            <a:xfrm>
              <a:off x="1889863" y="3856707"/>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AA79A-5D86-AA46-8356-06BC3E135045}"/>
                </a:ext>
              </a:extLst>
            </p:cNvPr>
            <p:cNvSpPr/>
            <p:nvPr/>
          </p:nvSpPr>
          <p:spPr>
            <a:xfrm>
              <a:off x="2845059" y="4755724"/>
              <a:ext cx="163286" cy="163286"/>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97F065-40B3-DD41-8FFA-60A5097F2708}"/>
                </a:ext>
              </a:extLst>
            </p:cNvPr>
            <p:cNvSpPr/>
            <p:nvPr/>
          </p:nvSpPr>
          <p:spPr>
            <a:xfrm>
              <a:off x="3804281" y="563213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C6E4F4-AA63-3242-9805-60BBEA8611E0}"/>
                </a:ext>
              </a:extLst>
            </p:cNvPr>
            <p:cNvSpPr/>
            <p:nvPr/>
          </p:nvSpPr>
          <p:spPr>
            <a:xfrm>
              <a:off x="2845059" y="5154897"/>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D0A420-9ED0-A642-9BB4-488B873493C2}"/>
                </a:ext>
              </a:extLst>
            </p:cNvPr>
            <p:cNvSpPr/>
            <p:nvPr/>
          </p:nvSpPr>
          <p:spPr>
            <a:xfrm>
              <a:off x="3294022" y="56171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51B0C017-4E0B-C942-9DDC-07A6718FADB4}"/>
              </a:ext>
            </a:extLst>
          </p:cNvPr>
          <p:cNvSpPr/>
          <p:nvPr/>
        </p:nvSpPr>
        <p:spPr>
          <a:xfrm>
            <a:off x="2846817" y="5619649"/>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8E006E4-37F0-D146-A70A-B0E7E37C58FE}"/>
              </a:ext>
            </a:extLst>
          </p:cNvPr>
          <p:cNvSpPr txBox="1"/>
          <p:nvPr/>
        </p:nvSpPr>
        <p:spPr>
          <a:xfrm>
            <a:off x="6385810" y="3025199"/>
            <a:ext cx="5623690" cy="2585323"/>
          </a:xfrm>
          <a:prstGeom prst="rect">
            <a:avLst/>
          </a:prstGeom>
          <a:noFill/>
        </p:spPr>
        <p:txBody>
          <a:bodyPr wrap="square" rtlCol="0">
            <a:spAutoFit/>
          </a:bodyPr>
          <a:lstStyle/>
          <a:p>
            <a:r>
              <a:rPr lang="en-US" dirty="0">
                <a:latin typeface="Helvetica" pitchFamily="2" charset="0"/>
              </a:rPr>
              <a:t>This is what we know about the new example:</a:t>
            </a:r>
          </a:p>
          <a:p>
            <a:endParaRPr lang="en-US" dirty="0">
              <a:latin typeface="Helvetica" pitchFamily="2" charset="0"/>
            </a:endParaRPr>
          </a:p>
          <a:p>
            <a:r>
              <a:rPr lang="en-US" dirty="0">
                <a:latin typeface="Helvetica" pitchFamily="2" charset="0"/>
              </a:rPr>
              <a:t>Index: Santa Claus Melon</a:t>
            </a:r>
          </a:p>
          <a:p>
            <a:r>
              <a:rPr lang="en-US" dirty="0">
                <a:latin typeface="Helvetica" pitchFamily="2" charset="0"/>
              </a:rPr>
              <a:t>Sweetness = 4</a:t>
            </a:r>
          </a:p>
          <a:p>
            <a:r>
              <a:rPr lang="en-US" dirty="0">
                <a:latin typeface="Helvetica" pitchFamily="2" charset="0"/>
              </a:rPr>
              <a:t>Sourness = 1</a:t>
            </a:r>
          </a:p>
          <a:p>
            <a:r>
              <a:rPr lang="en-US" dirty="0">
                <a:latin typeface="Helvetica" pitchFamily="2" charset="0"/>
              </a:rPr>
              <a:t>Label = </a:t>
            </a:r>
            <a:r>
              <a:rPr lang="en-US" b="1" dirty="0">
                <a:solidFill>
                  <a:srgbClr val="FF0000"/>
                </a:solidFill>
                <a:latin typeface="Helvetica" pitchFamily="2" charset="0"/>
              </a:rPr>
              <a:t>Melon</a:t>
            </a:r>
            <a:r>
              <a:rPr lang="en-US" dirty="0">
                <a:latin typeface="Helvetica" pitchFamily="2" charset="0"/>
              </a:rPr>
              <a:t> </a:t>
            </a:r>
          </a:p>
          <a:p>
            <a:endParaRPr lang="en-US" dirty="0">
              <a:latin typeface="Helvetica" pitchFamily="2" charset="0"/>
            </a:endParaRPr>
          </a:p>
          <a:p>
            <a:r>
              <a:rPr lang="en-US" dirty="0">
                <a:latin typeface="Helvetica" pitchFamily="2" charset="0"/>
              </a:rPr>
              <a:t>By majority vote (2 for melon 0.5 for citrus), we classify Santa Clause Melon as a melon!</a:t>
            </a:r>
          </a:p>
        </p:txBody>
      </p:sp>
      <p:pic>
        <p:nvPicPr>
          <p:cNvPr id="5" name="Picture 4">
            <a:extLst>
              <a:ext uri="{FF2B5EF4-FFF2-40B4-BE49-F238E27FC236}">
                <a16:creationId xmlns:a16="http://schemas.microsoft.com/office/drawing/2014/main" id="{8139AA8A-C28F-B14F-9EE2-D09148F3A8F4}"/>
              </a:ext>
            </a:extLst>
          </p:cNvPr>
          <p:cNvPicPr>
            <a:picLocks noChangeAspect="1"/>
          </p:cNvPicPr>
          <p:nvPr/>
        </p:nvPicPr>
        <p:blipFill>
          <a:blip r:embed="rId2"/>
          <a:stretch>
            <a:fillRect/>
          </a:stretch>
        </p:blipFill>
        <p:spPr>
          <a:xfrm>
            <a:off x="9461378" y="0"/>
            <a:ext cx="2730622" cy="1741085"/>
          </a:xfrm>
          <a:prstGeom prst="rect">
            <a:avLst/>
          </a:prstGeom>
        </p:spPr>
      </p:pic>
      <p:sp>
        <p:nvSpPr>
          <p:cNvPr id="33" name="Oval 32">
            <a:extLst>
              <a:ext uri="{FF2B5EF4-FFF2-40B4-BE49-F238E27FC236}">
                <a16:creationId xmlns:a16="http://schemas.microsoft.com/office/drawing/2014/main" id="{F7734746-E38A-EF4A-890B-010137FA7DC1}"/>
              </a:ext>
            </a:extLst>
          </p:cNvPr>
          <p:cNvSpPr/>
          <p:nvPr/>
        </p:nvSpPr>
        <p:spPr>
          <a:xfrm>
            <a:off x="6178687" y="4077890"/>
            <a:ext cx="163286" cy="163286"/>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2DF89D7D-E512-D64F-9A97-04BE3127285A}"/>
              </a:ext>
            </a:extLst>
          </p:cNvPr>
          <p:cNvSpPr/>
          <p:nvPr/>
        </p:nvSpPr>
        <p:spPr>
          <a:xfrm>
            <a:off x="2622326" y="4505151"/>
            <a:ext cx="1037088" cy="1577176"/>
          </a:xfrm>
          <a:custGeom>
            <a:avLst/>
            <a:gdLst>
              <a:gd name="connsiteX0" fmla="*/ 298786 w 1035853"/>
              <a:gd name="connsiteY0" fmla="*/ 52 h 1586622"/>
              <a:gd name="connsiteX1" fmla="*/ 558762 w 1035853"/>
              <a:gd name="connsiteY1" fmla="*/ 260029 h 1586622"/>
              <a:gd name="connsiteX2" fmla="*/ 720127 w 1035853"/>
              <a:gd name="connsiteY2" fmla="*/ 824805 h 1586622"/>
              <a:gd name="connsiteX3" fmla="*/ 1024927 w 1035853"/>
              <a:gd name="connsiteY3" fmla="*/ 1192358 h 1586622"/>
              <a:gd name="connsiteX4" fmla="*/ 935280 w 1035853"/>
              <a:gd name="connsiteY4" fmla="*/ 1550946 h 1586622"/>
              <a:gd name="connsiteX5" fmla="*/ 621515 w 1035853"/>
              <a:gd name="connsiteY5" fmla="*/ 1524052 h 1586622"/>
              <a:gd name="connsiteX6" fmla="*/ 460151 w 1035853"/>
              <a:gd name="connsiteY6" fmla="*/ 1111676 h 1586622"/>
              <a:gd name="connsiteX7" fmla="*/ 65704 w 1035853"/>
              <a:gd name="connsiteY7" fmla="*/ 914452 h 1586622"/>
              <a:gd name="connsiteX8" fmla="*/ 20880 w 1035853"/>
              <a:gd name="connsiteY8" fmla="*/ 277958 h 1586622"/>
              <a:gd name="connsiteX9" fmla="*/ 298786 w 1035853"/>
              <a:gd name="connsiteY9" fmla="*/ 52 h 1586622"/>
              <a:gd name="connsiteX0" fmla="*/ 298786 w 1035853"/>
              <a:gd name="connsiteY0" fmla="*/ 52 h 1571901"/>
              <a:gd name="connsiteX1" fmla="*/ 558762 w 1035853"/>
              <a:gd name="connsiteY1" fmla="*/ 260029 h 1571901"/>
              <a:gd name="connsiteX2" fmla="*/ 720127 w 1035853"/>
              <a:gd name="connsiteY2" fmla="*/ 824805 h 1571901"/>
              <a:gd name="connsiteX3" fmla="*/ 1024927 w 1035853"/>
              <a:gd name="connsiteY3" fmla="*/ 1192358 h 1571901"/>
              <a:gd name="connsiteX4" fmla="*/ 935280 w 1035853"/>
              <a:gd name="connsiteY4" fmla="*/ 1550946 h 1571901"/>
              <a:gd name="connsiteX5" fmla="*/ 621515 w 1035853"/>
              <a:gd name="connsiteY5" fmla="*/ 1524052 h 1571901"/>
              <a:gd name="connsiteX6" fmla="*/ 128457 w 1035853"/>
              <a:gd name="connsiteY6" fmla="*/ 1479229 h 1571901"/>
              <a:gd name="connsiteX7" fmla="*/ 65704 w 1035853"/>
              <a:gd name="connsiteY7" fmla="*/ 914452 h 1571901"/>
              <a:gd name="connsiteX8" fmla="*/ 20880 w 1035853"/>
              <a:gd name="connsiteY8" fmla="*/ 277958 h 1571901"/>
              <a:gd name="connsiteX9" fmla="*/ 298786 w 1035853"/>
              <a:gd name="connsiteY9" fmla="*/ 52 h 1571901"/>
              <a:gd name="connsiteX0" fmla="*/ 298786 w 1037046"/>
              <a:gd name="connsiteY0" fmla="*/ 52 h 1577176"/>
              <a:gd name="connsiteX1" fmla="*/ 558762 w 1037046"/>
              <a:gd name="connsiteY1" fmla="*/ 260029 h 1577176"/>
              <a:gd name="connsiteX2" fmla="*/ 720127 w 1037046"/>
              <a:gd name="connsiteY2" fmla="*/ 824805 h 1577176"/>
              <a:gd name="connsiteX3" fmla="*/ 1024927 w 1037046"/>
              <a:gd name="connsiteY3" fmla="*/ 1192358 h 1577176"/>
              <a:gd name="connsiteX4" fmla="*/ 935280 w 1037046"/>
              <a:gd name="connsiteY4" fmla="*/ 1550946 h 1577176"/>
              <a:gd name="connsiteX5" fmla="*/ 558762 w 1037046"/>
              <a:gd name="connsiteY5" fmla="*/ 1541981 h 1577176"/>
              <a:gd name="connsiteX6" fmla="*/ 128457 w 1037046"/>
              <a:gd name="connsiteY6" fmla="*/ 1479229 h 1577176"/>
              <a:gd name="connsiteX7" fmla="*/ 65704 w 1037046"/>
              <a:gd name="connsiteY7" fmla="*/ 914452 h 1577176"/>
              <a:gd name="connsiteX8" fmla="*/ 20880 w 1037046"/>
              <a:gd name="connsiteY8" fmla="*/ 277958 h 1577176"/>
              <a:gd name="connsiteX9" fmla="*/ 298786 w 1037046"/>
              <a:gd name="connsiteY9" fmla="*/ 52 h 1577176"/>
              <a:gd name="connsiteX0" fmla="*/ 303822 w 1042082"/>
              <a:gd name="connsiteY0" fmla="*/ 52 h 1577176"/>
              <a:gd name="connsiteX1" fmla="*/ 563798 w 1042082"/>
              <a:gd name="connsiteY1" fmla="*/ 260029 h 1577176"/>
              <a:gd name="connsiteX2" fmla="*/ 725163 w 1042082"/>
              <a:gd name="connsiteY2" fmla="*/ 824805 h 1577176"/>
              <a:gd name="connsiteX3" fmla="*/ 1029963 w 1042082"/>
              <a:gd name="connsiteY3" fmla="*/ 1192358 h 1577176"/>
              <a:gd name="connsiteX4" fmla="*/ 940316 w 1042082"/>
              <a:gd name="connsiteY4" fmla="*/ 1550946 h 1577176"/>
              <a:gd name="connsiteX5" fmla="*/ 563798 w 1042082"/>
              <a:gd name="connsiteY5" fmla="*/ 1541981 h 1577176"/>
              <a:gd name="connsiteX6" fmla="*/ 133493 w 1042082"/>
              <a:gd name="connsiteY6" fmla="*/ 1479229 h 1577176"/>
              <a:gd name="connsiteX7" fmla="*/ 61775 w 1042082"/>
              <a:gd name="connsiteY7" fmla="*/ 1174428 h 1577176"/>
              <a:gd name="connsiteX8" fmla="*/ 25916 w 1042082"/>
              <a:gd name="connsiteY8" fmla="*/ 277958 h 1577176"/>
              <a:gd name="connsiteX9" fmla="*/ 303822 w 1042082"/>
              <a:gd name="connsiteY9" fmla="*/ 52 h 1577176"/>
              <a:gd name="connsiteX0" fmla="*/ 393049 w 1131309"/>
              <a:gd name="connsiteY0" fmla="*/ 52 h 1577176"/>
              <a:gd name="connsiteX1" fmla="*/ 653025 w 1131309"/>
              <a:gd name="connsiteY1" fmla="*/ 260029 h 1577176"/>
              <a:gd name="connsiteX2" fmla="*/ 814390 w 1131309"/>
              <a:gd name="connsiteY2" fmla="*/ 824805 h 1577176"/>
              <a:gd name="connsiteX3" fmla="*/ 1119190 w 1131309"/>
              <a:gd name="connsiteY3" fmla="*/ 1192358 h 1577176"/>
              <a:gd name="connsiteX4" fmla="*/ 1029543 w 1131309"/>
              <a:gd name="connsiteY4" fmla="*/ 1550946 h 1577176"/>
              <a:gd name="connsiteX5" fmla="*/ 653025 w 1131309"/>
              <a:gd name="connsiteY5" fmla="*/ 1541981 h 1577176"/>
              <a:gd name="connsiteX6" fmla="*/ 222720 w 1131309"/>
              <a:gd name="connsiteY6" fmla="*/ 1479229 h 1577176"/>
              <a:gd name="connsiteX7" fmla="*/ 25496 w 1131309"/>
              <a:gd name="connsiteY7" fmla="*/ 860664 h 1577176"/>
              <a:gd name="connsiteX8" fmla="*/ 115143 w 1131309"/>
              <a:gd name="connsiteY8" fmla="*/ 277958 h 1577176"/>
              <a:gd name="connsiteX9" fmla="*/ 393049 w 1131309"/>
              <a:gd name="connsiteY9" fmla="*/ 52 h 1577176"/>
              <a:gd name="connsiteX0" fmla="*/ 323284 w 1061544"/>
              <a:gd name="connsiteY0" fmla="*/ 52 h 1577176"/>
              <a:gd name="connsiteX1" fmla="*/ 583260 w 1061544"/>
              <a:gd name="connsiteY1" fmla="*/ 260029 h 1577176"/>
              <a:gd name="connsiteX2" fmla="*/ 744625 w 1061544"/>
              <a:gd name="connsiteY2" fmla="*/ 824805 h 1577176"/>
              <a:gd name="connsiteX3" fmla="*/ 1049425 w 1061544"/>
              <a:gd name="connsiteY3" fmla="*/ 1192358 h 1577176"/>
              <a:gd name="connsiteX4" fmla="*/ 959778 w 1061544"/>
              <a:gd name="connsiteY4" fmla="*/ 1550946 h 1577176"/>
              <a:gd name="connsiteX5" fmla="*/ 583260 w 1061544"/>
              <a:gd name="connsiteY5" fmla="*/ 1541981 h 1577176"/>
              <a:gd name="connsiteX6" fmla="*/ 152955 w 1061544"/>
              <a:gd name="connsiteY6" fmla="*/ 1479229 h 1577176"/>
              <a:gd name="connsiteX7" fmla="*/ 45378 w 1061544"/>
              <a:gd name="connsiteY7" fmla="*/ 869629 h 1577176"/>
              <a:gd name="connsiteX8" fmla="*/ 45378 w 1061544"/>
              <a:gd name="connsiteY8" fmla="*/ 277958 h 1577176"/>
              <a:gd name="connsiteX9" fmla="*/ 323284 w 1061544"/>
              <a:gd name="connsiteY9" fmla="*/ 52 h 1577176"/>
              <a:gd name="connsiteX0" fmla="*/ 298828 w 1037088"/>
              <a:gd name="connsiteY0" fmla="*/ 52 h 1577176"/>
              <a:gd name="connsiteX1" fmla="*/ 558804 w 1037088"/>
              <a:gd name="connsiteY1" fmla="*/ 260029 h 1577176"/>
              <a:gd name="connsiteX2" fmla="*/ 720169 w 1037088"/>
              <a:gd name="connsiteY2" fmla="*/ 824805 h 1577176"/>
              <a:gd name="connsiteX3" fmla="*/ 1024969 w 1037088"/>
              <a:gd name="connsiteY3" fmla="*/ 1192358 h 1577176"/>
              <a:gd name="connsiteX4" fmla="*/ 935322 w 1037088"/>
              <a:gd name="connsiteY4" fmla="*/ 1550946 h 1577176"/>
              <a:gd name="connsiteX5" fmla="*/ 558804 w 1037088"/>
              <a:gd name="connsiteY5" fmla="*/ 1541981 h 1577176"/>
              <a:gd name="connsiteX6" fmla="*/ 128499 w 1037088"/>
              <a:gd name="connsiteY6" fmla="*/ 1479229 h 1577176"/>
              <a:gd name="connsiteX7" fmla="*/ 20922 w 1037088"/>
              <a:gd name="connsiteY7" fmla="*/ 869629 h 1577176"/>
              <a:gd name="connsiteX8" fmla="*/ 20922 w 1037088"/>
              <a:gd name="connsiteY8" fmla="*/ 277958 h 1577176"/>
              <a:gd name="connsiteX9" fmla="*/ 298828 w 1037088"/>
              <a:gd name="connsiteY9" fmla="*/ 52 h 1577176"/>
              <a:gd name="connsiteX0" fmla="*/ 298828 w 1037088"/>
              <a:gd name="connsiteY0" fmla="*/ 52 h 1577176"/>
              <a:gd name="connsiteX1" fmla="*/ 558804 w 1037088"/>
              <a:gd name="connsiteY1" fmla="*/ 260029 h 1577176"/>
              <a:gd name="connsiteX2" fmla="*/ 720169 w 1037088"/>
              <a:gd name="connsiteY2" fmla="*/ 824805 h 1577176"/>
              <a:gd name="connsiteX3" fmla="*/ 1024969 w 1037088"/>
              <a:gd name="connsiteY3" fmla="*/ 1192358 h 1577176"/>
              <a:gd name="connsiteX4" fmla="*/ 935322 w 1037088"/>
              <a:gd name="connsiteY4" fmla="*/ 1550946 h 1577176"/>
              <a:gd name="connsiteX5" fmla="*/ 558804 w 1037088"/>
              <a:gd name="connsiteY5" fmla="*/ 1541981 h 1577176"/>
              <a:gd name="connsiteX6" fmla="*/ 128499 w 1037088"/>
              <a:gd name="connsiteY6" fmla="*/ 1479229 h 1577176"/>
              <a:gd name="connsiteX7" fmla="*/ 20922 w 1037088"/>
              <a:gd name="connsiteY7" fmla="*/ 869629 h 1577176"/>
              <a:gd name="connsiteX8" fmla="*/ 20922 w 1037088"/>
              <a:gd name="connsiteY8" fmla="*/ 277958 h 1577176"/>
              <a:gd name="connsiteX9" fmla="*/ 298828 w 1037088"/>
              <a:gd name="connsiteY9" fmla="*/ 52 h 157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7088" h="1577176">
                <a:moveTo>
                  <a:pt x="298828" y="52"/>
                </a:moveTo>
                <a:cubicBezTo>
                  <a:pt x="388475" y="-2936"/>
                  <a:pt x="488581" y="122570"/>
                  <a:pt x="558804" y="260029"/>
                </a:cubicBezTo>
                <a:cubicBezTo>
                  <a:pt x="629028" y="397488"/>
                  <a:pt x="642475" y="669417"/>
                  <a:pt x="720169" y="824805"/>
                </a:cubicBezTo>
                <a:cubicBezTo>
                  <a:pt x="797863" y="980193"/>
                  <a:pt x="989110" y="1071335"/>
                  <a:pt x="1024969" y="1192358"/>
                </a:cubicBezTo>
                <a:cubicBezTo>
                  <a:pt x="1060828" y="1313382"/>
                  <a:pt x="1013016" y="1492676"/>
                  <a:pt x="935322" y="1550946"/>
                </a:cubicBezTo>
                <a:cubicBezTo>
                  <a:pt x="857628" y="1609217"/>
                  <a:pt x="693275" y="1553934"/>
                  <a:pt x="558804" y="1541981"/>
                </a:cubicBezTo>
                <a:cubicBezTo>
                  <a:pt x="424333" y="1530028"/>
                  <a:pt x="218146" y="1591287"/>
                  <a:pt x="128499" y="1479229"/>
                </a:cubicBezTo>
                <a:cubicBezTo>
                  <a:pt x="38852" y="1367171"/>
                  <a:pt x="49311" y="1116158"/>
                  <a:pt x="20922" y="869629"/>
                </a:cubicBezTo>
                <a:cubicBezTo>
                  <a:pt x="19428" y="730676"/>
                  <a:pt x="-25396" y="422887"/>
                  <a:pt x="20922" y="277958"/>
                </a:cubicBezTo>
                <a:cubicBezTo>
                  <a:pt x="67240" y="133029"/>
                  <a:pt x="209181" y="3040"/>
                  <a:pt x="298828" y="52"/>
                </a:cubicBezTo>
                <a:close/>
              </a:path>
            </a:pathLst>
          </a:cu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4567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KNN Problems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Another problem is that most distance metrics consider all attributes. Because of this, KNN is very sensitive to irrelevant information.</a:t>
            </a:r>
          </a:p>
          <a:p>
            <a:endParaRPr lang="en-US" sz="2400" dirty="0">
              <a:latin typeface="Helvetica" pitchFamily="2" charset="0"/>
            </a:endParaRPr>
          </a:p>
          <a:p>
            <a:r>
              <a:rPr lang="en-US" sz="2400" dirty="0">
                <a:latin typeface="Helvetica" pitchFamily="2" charset="0"/>
              </a:rPr>
              <a:t>Imagine our dentist example. If we are trying to classify “cavity” or “no cavity”, and our examples have the attributes “catch”, “toothache” and “weather”, the weather is going to have a heavy hand in influencing the classification (when it should really have *no* hand!).</a:t>
            </a:r>
            <a:endParaRPr lang="en-US" sz="2200" dirty="0">
              <a:latin typeface="Helvetica" pitchFamily="2" charset="0"/>
            </a:endParaRPr>
          </a:p>
        </p:txBody>
      </p:sp>
    </p:spTree>
    <p:extLst>
      <p:ext uri="{BB962C8B-B14F-4D97-AF65-F5344CB8AC3E}">
        <p14:creationId xmlns:p14="http://schemas.microsoft.com/office/powerpoint/2010/main" val="3326003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KNN Problems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dirty="0">
                <a:latin typeface="Helvetica" pitchFamily="2" charset="0"/>
              </a:rPr>
              <a:t>Or, say, in this fruit example! </a:t>
            </a:r>
          </a:p>
          <a:p>
            <a:r>
              <a:rPr lang="en-US" sz="2400" dirty="0">
                <a:latin typeface="Helvetica" pitchFamily="2" charset="0"/>
              </a:rPr>
              <a:t>If our attributes were “sweetness”, “sourness” and “day of week we conducted the taste test”…</a:t>
            </a:r>
          </a:p>
          <a:p>
            <a:pPr lvl="1"/>
            <a:r>
              <a:rPr lang="en-US" sz="2000" dirty="0">
                <a:latin typeface="Helvetica" pitchFamily="2" charset="0"/>
              </a:rPr>
              <a:t>The day of the week would influence classification, when it shouldn’t!</a:t>
            </a:r>
          </a:p>
          <a:p>
            <a:pPr lvl="1"/>
            <a:endParaRPr lang="en-US" sz="2000" dirty="0">
              <a:latin typeface="Helvetica" pitchFamily="2" charset="0"/>
            </a:endParaRPr>
          </a:p>
          <a:p>
            <a:r>
              <a:rPr lang="en-US" sz="2200" dirty="0">
                <a:latin typeface="Helvetica" pitchFamily="2" charset="0"/>
              </a:rPr>
              <a:t>Compare this to, say, decision trees, which naturally were able to identify and use “good” attributes to split on (and, consequently, ignore “bad” ones).</a:t>
            </a:r>
          </a:p>
          <a:p>
            <a:pPr lvl="1"/>
            <a:r>
              <a:rPr lang="en-US" sz="2000" dirty="0">
                <a:latin typeface="Helvetica" pitchFamily="2" charset="0"/>
              </a:rPr>
              <a:t>That is, ideally, the decision tree would see that there isn’t a pattern connecting “day of week” and the class label, and thus the day of the week would never be selected to be used as a node!</a:t>
            </a:r>
          </a:p>
        </p:txBody>
      </p:sp>
    </p:spTree>
    <p:extLst>
      <p:ext uri="{BB962C8B-B14F-4D97-AF65-F5344CB8AC3E}">
        <p14:creationId xmlns:p14="http://schemas.microsoft.com/office/powerpoint/2010/main" val="2787525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Lazy Learning Tradeoffs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10000"/>
          </a:bodyPr>
          <a:lstStyle/>
          <a:p>
            <a:r>
              <a:rPr lang="en-US" sz="2400" dirty="0">
                <a:latin typeface="Helvetica" pitchFamily="2" charset="0"/>
              </a:rPr>
              <a:t>Good Things:</a:t>
            </a:r>
          </a:p>
          <a:p>
            <a:pPr lvl="1"/>
            <a:r>
              <a:rPr lang="en-US" sz="2200" dirty="0">
                <a:latin typeface="Helvetica" pitchFamily="2" charset="0"/>
              </a:rPr>
              <a:t>No training needed!</a:t>
            </a:r>
          </a:p>
          <a:p>
            <a:pPr lvl="2"/>
            <a:r>
              <a:rPr lang="en-US" sz="2100" dirty="0">
                <a:latin typeface="Helvetica" pitchFamily="2" charset="0"/>
              </a:rPr>
              <a:t>No time spent training!</a:t>
            </a:r>
          </a:p>
          <a:p>
            <a:pPr lvl="2"/>
            <a:r>
              <a:rPr lang="en-US" sz="2100" dirty="0">
                <a:latin typeface="Helvetica" pitchFamily="2" charset="0"/>
              </a:rPr>
              <a:t>No memory taken up by a model!</a:t>
            </a:r>
          </a:p>
          <a:p>
            <a:pPr lvl="1"/>
            <a:r>
              <a:rPr lang="en-US" sz="2200" dirty="0">
                <a:latin typeface="Helvetica" pitchFamily="2" charset="0"/>
              </a:rPr>
              <a:t>Incorporating new training data is easy! You don’t have to re-build the model from scratch each time you get new labelled data!</a:t>
            </a:r>
          </a:p>
          <a:p>
            <a:r>
              <a:rPr lang="en-US" sz="2400" dirty="0">
                <a:latin typeface="Helvetica" pitchFamily="2" charset="0"/>
              </a:rPr>
              <a:t>Bad Things:</a:t>
            </a:r>
          </a:p>
          <a:p>
            <a:pPr lvl="1"/>
            <a:r>
              <a:rPr lang="en-US" sz="2000" dirty="0">
                <a:latin typeface="Helvetica" pitchFamily="2" charset="0"/>
              </a:rPr>
              <a:t>Every time we want to classify something, we need to perform the distance calculation for every example in the training database. This makes the actual act of classification expensive in terms of time and memory, relative to </a:t>
            </a:r>
            <a:r>
              <a:rPr lang="en-US" sz="2000" b="1" dirty="0">
                <a:latin typeface="Helvetica" pitchFamily="2" charset="0"/>
              </a:rPr>
              <a:t>eager</a:t>
            </a:r>
            <a:r>
              <a:rPr lang="en-US" sz="2000" dirty="0">
                <a:latin typeface="Helvetica" pitchFamily="2" charset="0"/>
              </a:rPr>
              <a:t> techniques</a:t>
            </a:r>
          </a:p>
          <a:p>
            <a:pPr lvl="2"/>
            <a:r>
              <a:rPr lang="en-US" sz="1900" dirty="0">
                <a:latin typeface="Helvetica" pitchFamily="2" charset="0"/>
              </a:rPr>
              <a:t>Though there are tricks to avoid having to test *every* example.</a:t>
            </a:r>
          </a:p>
        </p:txBody>
      </p:sp>
    </p:spTree>
    <p:extLst>
      <p:ext uri="{BB962C8B-B14F-4D97-AF65-F5344CB8AC3E}">
        <p14:creationId xmlns:p14="http://schemas.microsoft.com/office/powerpoint/2010/main" val="322429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dissolve">
                                      <p:cBhvr>
                                        <p:cTn id="13" dur="500"/>
                                        <p:tgtEl>
                                          <p:spTgt spid="3">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dissolve">
                                      <p:cBhvr>
                                        <p:cTn id="21" dur="500"/>
                                        <p:tgtEl>
                                          <p:spTgt spid="3">
                                            <p:txEl>
                                              <p:pRg st="6" end="6"/>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dissolv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Eager vs. Lazy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b="1" dirty="0">
                <a:latin typeface="Helvetica" pitchFamily="2" charset="0"/>
              </a:rPr>
              <a:t>Lazy Learners</a:t>
            </a:r>
            <a:r>
              <a:rPr lang="en-US" sz="2400" dirty="0">
                <a:latin typeface="Helvetica" pitchFamily="2" charset="0"/>
              </a:rPr>
              <a:t>, as you may guess, are kind of the opposite.</a:t>
            </a:r>
          </a:p>
          <a:p>
            <a:endParaRPr lang="en-US" sz="2400" dirty="0">
              <a:latin typeface="Helvetica" pitchFamily="2" charset="0"/>
            </a:endParaRPr>
          </a:p>
          <a:p>
            <a:r>
              <a:rPr lang="en-US" sz="2400" dirty="0">
                <a:latin typeface="Helvetica" pitchFamily="2" charset="0"/>
              </a:rPr>
              <a:t>They don’t build a model! You don’t figure out the function!</a:t>
            </a:r>
          </a:p>
          <a:p>
            <a:endParaRPr lang="en-US" sz="2400" dirty="0">
              <a:latin typeface="Helvetica" pitchFamily="2" charset="0"/>
            </a:endParaRPr>
          </a:p>
          <a:p>
            <a:r>
              <a:rPr lang="en-US" sz="2400" dirty="0">
                <a:latin typeface="Helvetica" pitchFamily="2" charset="0"/>
              </a:rPr>
              <a:t>The computation happens when you want to classify an example (which makes classification more expensive).</a:t>
            </a:r>
          </a:p>
        </p:txBody>
      </p:sp>
    </p:spTree>
    <p:extLst>
      <p:ext uri="{BB962C8B-B14F-4D97-AF65-F5344CB8AC3E}">
        <p14:creationId xmlns:p14="http://schemas.microsoft.com/office/powerpoint/2010/main" val="3086914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Citrus vs. Melon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Time for yet another new area!</a:t>
            </a:r>
          </a:p>
          <a:p>
            <a:pPr lvl="1"/>
            <a:r>
              <a:rPr lang="en-US" sz="2200" dirty="0">
                <a:latin typeface="Helvetica" pitchFamily="2" charset="0"/>
              </a:rPr>
              <a:t>We’ve classified Coffee…</a:t>
            </a:r>
          </a:p>
          <a:p>
            <a:pPr lvl="1"/>
            <a:r>
              <a:rPr lang="en-US" sz="2200" dirty="0">
                <a:latin typeface="Helvetica" pitchFamily="2" charset="0"/>
              </a:rPr>
              <a:t>And Tennis…</a:t>
            </a:r>
          </a:p>
          <a:p>
            <a:pPr marL="274320" lvl="1" indent="0">
              <a:buNone/>
            </a:pPr>
            <a:endParaRPr lang="en-US" sz="2200" dirty="0">
              <a:latin typeface="Helvetica" pitchFamily="2" charset="0"/>
            </a:endParaRPr>
          </a:p>
          <a:p>
            <a:r>
              <a:rPr lang="en-US" sz="2400" dirty="0">
                <a:latin typeface="Helvetica" pitchFamily="2" charset="0"/>
              </a:rPr>
              <a:t>Now let’s classify fruit!</a:t>
            </a:r>
          </a:p>
          <a:p>
            <a:endParaRPr lang="en-US" sz="2400" dirty="0">
              <a:latin typeface="Helvetica" pitchFamily="2" charset="0"/>
            </a:endParaRPr>
          </a:p>
          <a:p>
            <a:r>
              <a:rPr lang="en-US" sz="2400" dirty="0">
                <a:latin typeface="Helvetica" pitchFamily="2" charset="0"/>
              </a:rPr>
              <a:t>We will figure out if any given example is a Citrus or a Melon</a:t>
            </a:r>
          </a:p>
        </p:txBody>
      </p:sp>
    </p:spTree>
    <p:extLst>
      <p:ext uri="{BB962C8B-B14F-4D97-AF65-F5344CB8AC3E}">
        <p14:creationId xmlns:p14="http://schemas.microsoft.com/office/powerpoint/2010/main" val="1667037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Citrus vs. Melon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Just so that we are on the same page (these pictures are just for us, we aren’t doing a computer vision problem right now).</a:t>
            </a:r>
          </a:p>
          <a:p>
            <a:r>
              <a:rPr lang="en-US" sz="2400" dirty="0">
                <a:latin typeface="Helvetica" pitchFamily="2" charset="0"/>
              </a:rPr>
              <a:t>Here are Melons:</a:t>
            </a:r>
          </a:p>
        </p:txBody>
      </p:sp>
      <p:pic>
        <p:nvPicPr>
          <p:cNvPr id="4" name="Picture 3">
            <a:extLst>
              <a:ext uri="{FF2B5EF4-FFF2-40B4-BE49-F238E27FC236}">
                <a16:creationId xmlns:a16="http://schemas.microsoft.com/office/drawing/2014/main" id="{B7E91381-808D-5144-AA93-B8489012304D}"/>
              </a:ext>
            </a:extLst>
          </p:cNvPr>
          <p:cNvPicPr>
            <a:picLocks noChangeAspect="1"/>
          </p:cNvPicPr>
          <p:nvPr/>
        </p:nvPicPr>
        <p:blipFill>
          <a:blip r:embed="rId3"/>
          <a:stretch>
            <a:fillRect/>
          </a:stretch>
        </p:blipFill>
        <p:spPr>
          <a:xfrm>
            <a:off x="478943" y="3554819"/>
            <a:ext cx="3359642" cy="2519732"/>
          </a:xfrm>
          <a:prstGeom prst="rect">
            <a:avLst/>
          </a:prstGeom>
        </p:spPr>
      </p:pic>
      <p:pic>
        <p:nvPicPr>
          <p:cNvPr id="5" name="Picture 4">
            <a:extLst>
              <a:ext uri="{FF2B5EF4-FFF2-40B4-BE49-F238E27FC236}">
                <a16:creationId xmlns:a16="http://schemas.microsoft.com/office/drawing/2014/main" id="{9305AE50-0879-3040-9D4E-6C50B68DA605}"/>
              </a:ext>
            </a:extLst>
          </p:cNvPr>
          <p:cNvPicPr>
            <a:picLocks noChangeAspect="1"/>
          </p:cNvPicPr>
          <p:nvPr/>
        </p:nvPicPr>
        <p:blipFill>
          <a:blip r:embed="rId4"/>
          <a:stretch>
            <a:fillRect/>
          </a:stretch>
        </p:blipFill>
        <p:spPr>
          <a:xfrm>
            <a:off x="3813984" y="2960556"/>
            <a:ext cx="2924748" cy="2193561"/>
          </a:xfrm>
          <a:prstGeom prst="rect">
            <a:avLst/>
          </a:prstGeom>
        </p:spPr>
      </p:pic>
      <p:pic>
        <p:nvPicPr>
          <p:cNvPr id="6" name="Picture 5">
            <a:extLst>
              <a:ext uri="{FF2B5EF4-FFF2-40B4-BE49-F238E27FC236}">
                <a16:creationId xmlns:a16="http://schemas.microsoft.com/office/drawing/2014/main" id="{AB7BB46D-B3E8-EC47-A42F-9B9DECF68427}"/>
              </a:ext>
            </a:extLst>
          </p:cNvPr>
          <p:cNvPicPr>
            <a:picLocks noChangeAspect="1"/>
          </p:cNvPicPr>
          <p:nvPr/>
        </p:nvPicPr>
        <p:blipFill>
          <a:blip r:embed="rId5"/>
          <a:stretch>
            <a:fillRect/>
          </a:stretch>
        </p:blipFill>
        <p:spPr>
          <a:xfrm>
            <a:off x="6738732" y="2960556"/>
            <a:ext cx="3104630" cy="2328473"/>
          </a:xfrm>
          <a:prstGeom prst="rect">
            <a:avLst/>
          </a:prstGeom>
        </p:spPr>
      </p:pic>
      <p:pic>
        <p:nvPicPr>
          <p:cNvPr id="7" name="Picture 6">
            <a:extLst>
              <a:ext uri="{FF2B5EF4-FFF2-40B4-BE49-F238E27FC236}">
                <a16:creationId xmlns:a16="http://schemas.microsoft.com/office/drawing/2014/main" id="{C2FE651A-469F-F14B-85F1-3DA2F8256F7E}"/>
              </a:ext>
            </a:extLst>
          </p:cNvPr>
          <p:cNvPicPr>
            <a:picLocks noChangeAspect="1"/>
          </p:cNvPicPr>
          <p:nvPr/>
        </p:nvPicPr>
        <p:blipFill>
          <a:blip r:embed="rId6"/>
          <a:stretch>
            <a:fillRect/>
          </a:stretch>
        </p:blipFill>
        <p:spPr>
          <a:xfrm>
            <a:off x="3794356" y="5126484"/>
            <a:ext cx="2047169" cy="1535377"/>
          </a:xfrm>
          <a:prstGeom prst="rect">
            <a:avLst/>
          </a:prstGeom>
        </p:spPr>
      </p:pic>
      <p:pic>
        <p:nvPicPr>
          <p:cNvPr id="8" name="Picture 7">
            <a:extLst>
              <a:ext uri="{FF2B5EF4-FFF2-40B4-BE49-F238E27FC236}">
                <a16:creationId xmlns:a16="http://schemas.microsoft.com/office/drawing/2014/main" id="{6DECC60D-D90E-3240-A508-29CDE1D68F8C}"/>
              </a:ext>
            </a:extLst>
          </p:cNvPr>
          <p:cNvPicPr>
            <a:picLocks noChangeAspect="1"/>
          </p:cNvPicPr>
          <p:nvPr/>
        </p:nvPicPr>
        <p:blipFill>
          <a:blip r:embed="rId7"/>
          <a:stretch>
            <a:fillRect/>
          </a:stretch>
        </p:blipFill>
        <p:spPr>
          <a:xfrm>
            <a:off x="5837001" y="5138038"/>
            <a:ext cx="2684905" cy="1718339"/>
          </a:xfrm>
          <a:prstGeom prst="rect">
            <a:avLst/>
          </a:prstGeom>
        </p:spPr>
      </p:pic>
      <p:pic>
        <p:nvPicPr>
          <p:cNvPr id="9" name="Picture 8">
            <a:extLst>
              <a:ext uri="{FF2B5EF4-FFF2-40B4-BE49-F238E27FC236}">
                <a16:creationId xmlns:a16="http://schemas.microsoft.com/office/drawing/2014/main" id="{3DDCC01F-EF2E-8B4B-A137-E2AF68B95E9C}"/>
              </a:ext>
            </a:extLst>
          </p:cNvPr>
          <p:cNvPicPr>
            <a:picLocks noChangeAspect="1"/>
          </p:cNvPicPr>
          <p:nvPr/>
        </p:nvPicPr>
        <p:blipFill>
          <a:blip r:embed="rId8"/>
          <a:stretch>
            <a:fillRect/>
          </a:stretch>
        </p:blipFill>
        <p:spPr>
          <a:xfrm>
            <a:off x="8393952" y="4905889"/>
            <a:ext cx="2539055" cy="1904291"/>
          </a:xfrm>
          <a:prstGeom prst="rect">
            <a:avLst/>
          </a:prstGeom>
        </p:spPr>
      </p:pic>
      <p:pic>
        <p:nvPicPr>
          <p:cNvPr id="11" name="Picture 10">
            <a:extLst>
              <a:ext uri="{FF2B5EF4-FFF2-40B4-BE49-F238E27FC236}">
                <a16:creationId xmlns:a16="http://schemas.microsoft.com/office/drawing/2014/main" id="{5721530A-FC0A-634F-9161-15B41510516C}"/>
              </a:ext>
            </a:extLst>
          </p:cNvPr>
          <p:cNvPicPr>
            <a:picLocks noChangeAspect="1"/>
          </p:cNvPicPr>
          <p:nvPr/>
        </p:nvPicPr>
        <p:blipFill>
          <a:blip r:embed="rId9"/>
          <a:stretch>
            <a:fillRect/>
          </a:stretch>
        </p:blipFill>
        <p:spPr>
          <a:xfrm>
            <a:off x="2338613" y="5718322"/>
            <a:ext cx="1651377" cy="1106423"/>
          </a:xfrm>
          <a:prstGeom prst="rect">
            <a:avLst/>
          </a:prstGeom>
        </p:spPr>
      </p:pic>
    </p:spTree>
    <p:extLst>
      <p:ext uri="{BB962C8B-B14F-4D97-AF65-F5344CB8AC3E}">
        <p14:creationId xmlns:p14="http://schemas.microsoft.com/office/powerpoint/2010/main" val="418866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Citrus vs. Melon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And here are fruit that are Citrus</a:t>
            </a:r>
          </a:p>
        </p:txBody>
      </p:sp>
      <p:pic>
        <p:nvPicPr>
          <p:cNvPr id="10" name="Picture 9">
            <a:extLst>
              <a:ext uri="{FF2B5EF4-FFF2-40B4-BE49-F238E27FC236}">
                <a16:creationId xmlns:a16="http://schemas.microsoft.com/office/drawing/2014/main" id="{412B4842-5950-9C43-88E6-CD8793C7B015}"/>
              </a:ext>
            </a:extLst>
          </p:cNvPr>
          <p:cNvPicPr>
            <a:picLocks noChangeAspect="1"/>
          </p:cNvPicPr>
          <p:nvPr/>
        </p:nvPicPr>
        <p:blipFill>
          <a:blip r:embed="rId2"/>
          <a:stretch>
            <a:fillRect/>
          </a:stretch>
        </p:blipFill>
        <p:spPr>
          <a:xfrm>
            <a:off x="6250898" y="0"/>
            <a:ext cx="3379866" cy="2250991"/>
          </a:xfrm>
          <a:prstGeom prst="rect">
            <a:avLst/>
          </a:prstGeom>
        </p:spPr>
      </p:pic>
      <p:pic>
        <p:nvPicPr>
          <p:cNvPr id="12" name="Picture 11">
            <a:extLst>
              <a:ext uri="{FF2B5EF4-FFF2-40B4-BE49-F238E27FC236}">
                <a16:creationId xmlns:a16="http://schemas.microsoft.com/office/drawing/2014/main" id="{D1EBA28C-F696-E04B-A085-0C8EC53D8372}"/>
              </a:ext>
            </a:extLst>
          </p:cNvPr>
          <p:cNvPicPr>
            <a:picLocks noChangeAspect="1"/>
          </p:cNvPicPr>
          <p:nvPr/>
        </p:nvPicPr>
        <p:blipFill>
          <a:blip r:embed="rId3"/>
          <a:stretch>
            <a:fillRect/>
          </a:stretch>
        </p:blipFill>
        <p:spPr>
          <a:xfrm>
            <a:off x="0" y="4497192"/>
            <a:ext cx="3544757" cy="2360808"/>
          </a:xfrm>
          <a:prstGeom prst="rect">
            <a:avLst/>
          </a:prstGeom>
        </p:spPr>
      </p:pic>
      <p:pic>
        <p:nvPicPr>
          <p:cNvPr id="13" name="Picture 12">
            <a:extLst>
              <a:ext uri="{FF2B5EF4-FFF2-40B4-BE49-F238E27FC236}">
                <a16:creationId xmlns:a16="http://schemas.microsoft.com/office/drawing/2014/main" id="{C56F61FA-E279-DC47-9C43-A44C8E563427}"/>
              </a:ext>
            </a:extLst>
          </p:cNvPr>
          <p:cNvPicPr>
            <a:picLocks noChangeAspect="1"/>
          </p:cNvPicPr>
          <p:nvPr/>
        </p:nvPicPr>
        <p:blipFill>
          <a:blip r:embed="rId4"/>
          <a:stretch>
            <a:fillRect/>
          </a:stretch>
        </p:blipFill>
        <p:spPr>
          <a:xfrm>
            <a:off x="3135305" y="5100595"/>
            <a:ext cx="2598015" cy="1704298"/>
          </a:xfrm>
          <a:prstGeom prst="rect">
            <a:avLst/>
          </a:prstGeom>
        </p:spPr>
      </p:pic>
      <p:pic>
        <p:nvPicPr>
          <p:cNvPr id="14" name="Picture 13">
            <a:extLst>
              <a:ext uri="{FF2B5EF4-FFF2-40B4-BE49-F238E27FC236}">
                <a16:creationId xmlns:a16="http://schemas.microsoft.com/office/drawing/2014/main" id="{FA72BBFE-0712-C744-8FA5-A1331B5062DC}"/>
              </a:ext>
            </a:extLst>
          </p:cNvPr>
          <p:cNvPicPr>
            <a:picLocks noChangeAspect="1"/>
          </p:cNvPicPr>
          <p:nvPr/>
        </p:nvPicPr>
        <p:blipFill>
          <a:blip r:embed="rId5"/>
          <a:stretch>
            <a:fillRect/>
          </a:stretch>
        </p:blipFill>
        <p:spPr>
          <a:xfrm>
            <a:off x="9630764" y="-24468"/>
            <a:ext cx="2420641" cy="1612147"/>
          </a:xfrm>
          <a:prstGeom prst="rect">
            <a:avLst/>
          </a:prstGeom>
        </p:spPr>
      </p:pic>
      <p:pic>
        <p:nvPicPr>
          <p:cNvPr id="15" name="Picture 14">
            <a:extLst>
              <a:ext uri="{FF2B5EF4-FFF2-40B4-BE49-F238E27FC236}">
                <a16:creationId xmlns:a16="http://schemas.microsoft.com/office/drawing/2014/main" id="{60FAA4B5-CF62-1945-B8FC-F602BAFADE01}"/>
              </a:ext>
            </a:extLst>
          </p:cNvPr>
          <p:cNvPicPr>
            <a:picLocks noChangeAspect="1"/>
          </p:cNvPicPr>
          <p:nvPr/>
        </p:nvPicPr>
        <p:blipFill>
          <a:blip r:embed="rId6"/>
          <a:stretch>
            <a:fillRect/>
          </a:stretch>
        </p:blipFill>
        <p:spPr>
          <a:xfrm>
            <a:off x="9630764" y="1561851"/>
            <a:ext cx="2203013" cy="1467207"/>
          </a:xfrm>
          <a:prstGeom prst="rect">
            <a:avLst/>
          </a:prstGeom>
        </p:spPr>
      </p:pic>
      <p:pic>
        <p:nvPicPr>
          <p:cNvPr id="16" name="Picture 15">
            <a:extLst>
              <a:ext uri="{FF2B5EF4-FFF2-40B4-BE49-F238E27FC236}">
                <a16:creationId xmlns:a16="http://schemas.microsoft.com/office/drawing/2014/main" id="{1037DD9E-8B70-D440-A9B0-4A18255739FD}"/>
              </a:ext>
            </a:extLst>
          </p:cNvPr>
          <p:cNvPicPr>
            <a:picLocks noChangeAspect="1"/>
          </p:cNvPicPr>
          <p:nvPr/>
        </p:nvPicPr>
        <p:blipFill>
          <a:blip r:embed="rId7"/>
          <a:stretch>
            <a:fillRect/>
          </a:stretch>
        </p:blipFill>
        <p:spPr>
          <a:xfrm>
            <a:off x="6250898" y="2230273"/>
            <a:ext cx="3400289" cy="2250991"/>
          </a:xfrm>
          <a:prstGeom prst="rect">
            <a:avLst/>
          </a:prstGeom>
        </p:spPr>
      </p:pic>
      <p:pic>
        <p:nvPicPr>
          <p:cNvPr id="17" name="Picture 16">
            <a:extLst>
              <a:ext uri="{FF2B5EF4-FFF2-40B4-BE49-F238E27FC236}">
                <a16:creationId xmlns:a16="http://schemas.microsoft.com/office/drawing/2014/main" id="{2C173B8E-03BD-814D-A3AE-7A85D563A0DD}"/>
              </a:ext>
            </a:extLst>
          </p:cNvPr>
          <p:cNvPicPr>
            <a:picLocks noChangeAspect="1"/>
          </p:cNvPicPr>
          <p:nvPr/>
        </p:nvPicPr>
        <p:blipFill>
          <a:blip r:embed="rId8"/>
          <a:stretch>
            <a:fillRect/>
          </a:stretch>
        </p:blipFill>
        <p:spPr>
          <a:xfrm>
            <a:off x="108947" y="3285847"/>
            <a:ext cx="2551346" cy="1704299"/>
          </a:xfrm>
          <a:prstGeom prst="rect">
            <a:avLst/>
          </a:prstGeom>
        </p:spPr>
      </p:pic>
      <p:pic>
        <p:nvPicPr>
          <p:cNvPr id="19" name="Picture 18">
            <a:extLst>
              <a:ext uri="{FF2B5EF4-FFF2-40B4-BE49-F238E27FC236}">
                <a16:creationId xmlns:a16="http://schemas.microsoft.com/office/drawing/2014/main" id="{77FB2F99-12B8-9F43-B95F-C020E475E1BD}"/>
              </a:ext>
            </a:extLst>
          </p:cNvPr>
          <p:cNvPicPr>
            <a:picLocks noChangeAspect="1"/>
          </p:cNvPicPr>
          <p:nvPr/>
        </p:nvPicPr>
        <p:blipFill>
          <a:blip r:embed="rId9"/>
          <a:stretch>
            <a:fillRect/>
          </a:stretch>
        </p:blipFill>
        <p:spPr>
          <a:xfrm>
            <a:off x="2492334" y="3142555"/>
            <a:ext cx="2989311" cy="1990881"/>
          </a:xfrm>
          <a:prstGeom prst="rect">
            <a:avLst/>
          </a:prstGeom>
        </p:spPr>
      </p:pic>
      <p:pic>
        <p:nvPicPr>
          <p:cNvPr id="20" name="Picture 19">
            <a:extLst>
              <a:ext uri="{FF2B5EF4-FFF2-40B4-BE49-F238E27FC236}">
                <a16:creationId xmlns:a16="http://schemas.microsoft.com/office/drawing/2014/main" id="{B3FFFACC-CCA4-2D40-8BF0-262016F901E0}"/>
              </a:ext>
            </a:extLst>
          </p:cNvPr>
          <p:cNvPicPr>
            <a:picLocks noChangeAspect="1"/>
          </p:cNvPicPr>
          <p:nvPr/>
        </p:nvPicPr>
        <p:blipFill>
          <a:blip r:embed="rId10"/>
          <a:stretch>
            <a:fillRect/>
          </a:stretch>
        </p:blipFill>
        <p:spPr>
          <a:xfrm>
            <a:off x="9640975" y="3005071"/>
            <a:ext cx="2400218" cy="1603346"/>
          </a:xfrm>
          <a:prstGeom prst="rect">
            <a:avLst/>
          </a:prstGeom>
        </p:spPr>
      </p:pic>
      <p:pic>
        <p:nvPicPr>
          <p:cNvPr id="21" name="Picture 20">
            <a:extLst>
              <a:ext uri="{FF2B5EF4-FFF2-40B4-BE49-F238E27FC236}">
                <a16:creationId xmlns:a16="http://schemas.microsoft.com/office/drawing/2014/main" id="{A0FED064-16AA-AD4A-96CC-F6272EF901F7}"/>
              </a:ext>
            </a:extLst>
          </p:cNvPr>
          <p:cNvPicPr>
            <a:picLocks noChangeAspect="1"/>
          </p:cNvPicPr>
          <p:nvPr/>
        </p:nvPicPr>
        <p:blipFill>
          <a:blip r:embed="rId11"/>
          <a:stretch>
            <a:fillRect/>
          </a:stretch>
        </p:blipFill>
        <p:spPr>
          <a:xfrm>
            <a:off x="5733320" y="4743672"/>
            <a:ext cx="2598016" cy="2068021"/>
          </a:xfrm>
          <a:prstGeom prst="rect">
            <a:avLst/>
          </a:prstGeom>
        </p:spPr>
      </p:pic>
      <p:pic>
        <p:nvPicPr>
          <p:cNvPr id="22" name="Picture 21">
            <a:extLst>
              <a:ext uri="{FF2B5EF4-FFF2-40B4-BE49-F238E27FC236}">
                <a16:creationId xmlns:a16="http://schemas.microsoft.com/office/drawing/2014/main" id="{062B16D0-35BE-0947-8E3B-2EA7F486688B}"/>
              </a:ext>
            </a:extLst>
          </p:cNvPr>
          <p:cNvPicPr>
            <a:picLocks noChangeAspect="1"/>
          </p:cNvPicPr>
          <p:nvPr/>
        </p:nvPicPr>
        <p:blipFill>
          <a:blip r:embed="rId12"/>
          <a:stretch>
            <a:fillRect/>
          </a:stretch>
        </p:blipFill>
        <p:spPr>
          <a:xfrm>
            <a:off x="8331336" y="4590104"/>
            <a:ext cx="3400289" cy="2264592"/>
          </a:xfrm>
          <a:prstGeom prst="rect">
            <a:avLst/>
          </a:prstGeom>
        </p:spPr>
      </p:pic>
    </p:spTree>
    <p:extLst>
      <p:ext uri="{BB962C8B-B14F-4D97-AF65-F5344CB8AC3E}">
        <p14:creationId xmlns:p14="http://schemas.microsoft.com/office/powerpoint/2010/main" val="251315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par>
                                <p:cTn id="17" presetID="9"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par>
                                <p:cTn id="20" presetID="9"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par>
                                <p:cTn id="39" presetID="9"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Citrus vs. Melon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10000"/>
          </a:bodyPr>
          <a:lstStyle/>
          <a:p>
            <a:r>
              <a:rPr lang="en-US" sz="2400" dirty="0">
                <a:latin typeface="Helvetica" pitchFamily="2" charset="0"/>
              </a:rPr>
              <a:t>Say we had some number of judges taste different kinds of fruits (that were either Citrus or Melons), and the judges agreed on a score for…</a:t>
            </a:r>
          </a:p>
          <a:p>
            <a:pPr lvl="1"/>
            <a:r>
              <a:rPr lang="en-US" sz="2200" dirty="0">
                <a:latin typeface="Helvetica" pitchFamily="2" charset="0"/>
              </a:rPr>
              <a:t>How sweet the fruit is</a:t>
            </a:r>
          </a:p>
          <a:p>
            <a:pPr lvl="1"/>
            <a:r>
              <a:rPr lang="en-US" sz="2200" dirty="0">
                <a:latin typeface="Helvetica" pitchFamily="2" charset="0"/>
              </a:rPr>
              <a:t>How sour the fruit is.</a:t>
            </a:r>
          </a:p>
          <a:p>
            <a:pPr marL="274320" lvl="1" indent="0">
              <a:buNone/>
            </a:pPr>
            <a:endParaRPr lang="en-US" sz="2200" dirty="0">
              <a:latin typeface="Helvetica" pitchFamily="2" charset="0"/>
            </a:endParaRPr>
          </a:p>
          <a:p>
            <a:r>
              <a:rPr lang="en-US" sz="2400" dirty="0">
                <a:latin typeface="Helvetica" pitchFamily="2" charset="0"/>
              </a:rPr>
              <a:t>Now, given new, unknown fruits, you need to classify it based on its taste!</a:t>
            </a:r>
          </a:p>
          <a:p>
            <a:endParaRPr lang="en-US" sz="2400" dirty="0">
              <a:latin typeface="Helvetica" pitchFamily="2" charset="0"/>
            </a:endParaRPr>
          </a:p>
          <a:p>
            <a:r>
              <a:rPr lang="en-US" sz="2400" dirty="0">
                <a:latin typeface="Helvetica" pitchFamily="2" charset="0"/>
              </a:rPr>
              <a:t>i.e., based on how sweet and sour it is, you need to label it as either citrus or melon.</a:t>
            </a:r>
          </a:p>
        </p:txBody>
      </p:sp>
    </p:spTree>
    <p:extLst>
      <p:ext uri="{BB962C8B-B14F-4D97-AF65-F5344CB8AC3E}">
        <p14:creationId xmlns:p14="http://schemas.microsoft.com/office/powerpoint/2010/main" val="22126127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56119</TotalTime>
  <Words>2712</Words>
  <Application>Microsoft Macintosh PowerPoint</Application>
  <PresentationFormat>Widescreen</PresentationFormat>
  <Paragraphs>480</Paragraphs>
  <Slides>44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Cambria Math</vt:lpstr>
      <vt:lpstr>Garamond</vt:lpstr>
      <vt:lpstr>Helvetica</vt:lpstr>
      <vt:lpstr>Linux Libertine</vt:lpstr>
      <vt:lpstr>Sagona Book</vt:lpstr>
      <vt:lpstr>Sagona ExtraLight</vt:lpstr>
      <vt:lpstr>SavonVTI</vt:lpstr>
      <vt:lpstr>Introduction to AI, Spring 2023  Lazy Learning</vt:lpstr>
      <vt:lpstr>Fast Recap Questions!</vt:lpstr>
      <vt:lpstr>Fast Recap Questions!</vt:lpstr>
      <vt:lpstr>Eager vs. Lazy Learning</vt:lpstr>
      <vt:lpstr>Eager vs. Lazy Learning</vt:lpstr>
      <vt:lpstr>Citrus vs. Melon</vt:lpstr>
      <vt:lpstr>Citrus vs. Melon</vt:lpstr>
      <vt:lpstr>Citrus vs. Melon</vt:lpstr>
      <vt:lpstr>Citrus vs. Melon</vt:lpstr>
      <vt:lpstr>Fruit Data Set</vt:lpstr>
      <vt:lpstr>Fruit Data Set</vt:lpstr>
      <vt:lpstr>k Nearest Neighbor</vt:lpstr>
      <vt:lpstr>k Nearest Neighbor</vt:lpstr>
      <vt:lpstr>k Nearest Neighbor</vt:lpstr>
      <vt:lpstr>Fruit Data Set</vt:lpstr>
      <vt:lpstr>KNN Example</vt:lpstr>
      <vt:lpstr>Euclidean Distance</vt:lpstr>
      <vt:lpstr>Euclidean Distance</vt:lpstr>
      <vt:lpstr>Euclidean Distance</vt:lpstr>
      <vt:lpstr>KNN Example</vt:lpstr>
      <vt:lpstr>KNN Example</vt:lpstr>
      <vt:lpstr>KNN Example</vt:lpstr>
      <vt:lpstr>KNN Example</vt:lpstr>
      <vt:lpstr>KNN Example</vt:lpstr>
      <vt:lpstr>KNN Example</vt:lpstr>
      <vt:lpstr>KNN Example</vt:lpstr>
      <vt:lpstr>KNN Example</vt:lpstr>
      <vt:lpstr>KNN Example</vt:lpstr>
      <vt:lpstr>KNN Example</vt:lpstr>
      <vt:lpstr>KNN Example</vt:lpstr>
      <vt:lpstr>KNN Example</vt:lpstr>
      <vt:lpstr>KNN Example</vt:lpstr>
      <vt:lpstr>KNN Example</vt:lpstr>
      <vt:lpstr>KNN Example</vt:lpstr>
      <vt:lpstr>KNN Example</vt:lpstr>
      <vt:lpstr>Distance Metrics</vt:lpstr>
      <vt:lpstr>KNN Problems</vt:lpstr>
      <vt:lpstr>KNN Example – Weighting Neighbors</vt:lpstr>
      <vt:lpstr>KNN Example – Weighting Neighbors</vt:lpstr>
      <vt:lpstr>KNN Example – Weighting Neighbors</vt:lpstr>
      <vt:lpstr>KNN Example – Weighting Neighbors</vt:lpstr>
      <vt:lpstr>KNN Problems</vt:lpstr>
      <vt:lpstr>KNN Problems</vt:lpstr>
      <vt:lpstr>Lazy Learning Tradeoffs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2317</cp:revision>
  <cp:lastPrinted>2020-04-08T04:06:17Z</cp:lastPrinted>
  <dcterms:created xsi:type="dcterms:W3CDTF">2020-01-13T18:17:54Z</dcterms:created>
  <dcterms:modified xsi:type="dcterms:W3CDTF">2023-04-25T21:54:32Z</dcterms:modified>
</cp:coreProperties>
</file>